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E_EB527868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08_EEB8C488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8" r:id="rId6"/>
    <p:sldId id="276" r:id="rId7"/>
    <p:sldId id="296" r:id="rId8"/>
    <p:sldId id="266" r:id="rId9"/>
    <p:sldId id="293" r:id="rId10"/>
    <p:sldId id="267" r:id="rId11"/>
    <p:sldId id="277" r:id="rId12"/>
    <p:sldId id="269" r:id="rId13"/>
    <p:sldId id="270" r:id="rId14"/>
    <p:sldId id="271" r:id="rId15"/>
    <p:sldId id="272" r:id="rId16"/>
    <p:sldId id="294" r:id="rId17"/>
    <p:sldId id="281" r:id="rId18"/>
    <p:sldId id="264" r:id="rId19"/>
    <p:sldId id="273" r:id="rId20"/>
    <p:sldId id="274" r:id="rId21"/>
    <p:sldId id="275" r:id="rId22"/>
    <p:sldId id="288" r:id="rId23"/>
    <p:sldId id="295" r:id="rId24"/>
    <p:sldId id="291" r:id="rId25"/>
    <p:sldId id="292" r:id="rId26"/>
    <p:sldId id="289" r:id="rId27"/>
    <p:sldId id="290" r:id="rId28"/>
    <p:sldId id="280" r:id="rId29"/>
    <p:sldId id="29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F61135-5ACF-706C-A600-631388254185}" name="Julian Cecchini" initials="JC" userId="S::cecchinj@mcmaster.ca::cba3398b-eff8-48e2-a33d-f1660602923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08_EEB8C4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096E50-7830-4585-80CF-298E5E56ECE6}" authorId="{8EF61135-5ACF-706C-A600-631388254185}" created="2025-03-29T08:19:28.434">
    <pc:sldMkLst xmlns:pc="http://schemas.microsoft.com/office/powerpoint/2013/main/command">
      <pc:docMk/>
      <pc:sldMk cId="4005086344" sldId="264"/>
    </pc:sldMkLst>
    <p188:txBody>
      <a:bodyPr/>
      <a:lstStyle/>
      <a:p>
        <a:r>
          <a:rPr lang="en-US"/>
          <a:t>Add little symbol showing model contained within python server, and use that symbol for design slide?</a:t>
        </a:r>
      </a:p>
    </p188:txBody>
  </p188:cm>
</p188:cmLst>
</file>

<file path=ppt/comments/modernComment_10E_EB5278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B3C920-E017-4232-B5F1-CB1DDDEEBFFE}" authorId="{8EF61135-5ACF-706C-A600-631388254185}" created="2025-03-28T17:14:03.635">
    <pc:sldMkLst xmlns:pc="http://schemas.microsoft.com/office/powerpoint/2013/main/command">
      <pc:docMk/>
      <pc:sldMk cId="3948050536" sldId="270"/>
    </pc:sldMkLst>
    <p188:txBody>
      <a:bodyPr/>
      <a:lstStyle/>
      <a:p>
        <a:r>
          <a:rPr lang="en-US"/>
          <a:t>maybe want to give a comprehensible example of how contextual awareness is better. i.e., substituting a function's body into spots in code where it's called can trick moss but won't change the underlying functionality of code.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5B90E5-EAEA-400B-9487-2A1A30329F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8F41A4-A5C6-437A-98A2-7861206DC8D1}">
      <dgm:prSet/>
      <dgm:spPr/>
      <dgm:t>
        <a:bodyPr/>
        <a:lstStyle/>
        <a:p>
          <a:pPr rtl="0"/>
          <a:r>
            <a:rPr lang="en-US">
              <a:latin typeface="Calibri"/>
            </a:rPr>
            <a:t>Streamlines the user experience of educators in maintaining academic integrity.</a:t>
          </a:r>
        </a:p>
      </dgm:t>
    </dgm:pt>
    <dgm:pt modelId="{9FF1C3EC-7FFD-4450-96BF-7A435551F019}" type="parTrans" cxnId="{040AC3FF-A7F9-49FA-934C-A1821DB72EF2}">
      <dgm:prSet/>
      <dgm:spPr/>
      <dgm:t>
        <a:bodyPr/>
        <a:lstStyle/>
        <a:p>
          <a:endParaRPr lang="en-US"/>
        </a:p>
      </dgm:t>
    </dgm:pt>
    <dgm:pt modelId="{1B919335-FB2C-4BDA-B6C3-83195BB829E3}" type="sibTrans" cxnId="{040AC3FF-A7F9-49FA-934C-A1821DB72EF2}">
      <dgm:prSet/>
      <dgm:spPr/>
      <dgm:t>
        <a:bodyPr/>
        <a:lstStyle/>
        <a:p>
          <a:endParaRPr lang="en-US"/>
        </a:p>
      </dgm:t>
    </dgm:pt>
    <dgm:pt modelId="{F438C3A1-4C97-4812-9E3F-F2787A79AE97}">
      <dgm:prSet/>
      <dgm:spPr/>
      <dgm:t>
        <a:bodyPr/>
        <a:lstStyle/>
        <a:p>
          <a:pPr rtl="0"/>
          <a:r>
            <a:rPr lang="en-US">
              <a:latin typeface="Calibri"/>
            </a:rPr>
            <a:t>Visualizations provide a high-level overview of plagiarism within a corpus</a:t>
          </a:r>
          <a:r>
            <a:rPr lang="en-US"/>
            <a:t>.</a:t>
          </a:r>
        </a:p>
      </dgm:t>
    </dgm:pt>
    <dgm:pt modelId="{0EAEF4C5-A7E1-4239-A6E0-6F8C39FA690A}" type="parTrans" cxnId="{57D9FCDA-F7CA-45FA-9784-DDE2533E65EA}">
      <dgm:prSet/>
      <dgm:spPr/>
      <dgm:t>
        <a:bodyPr/>
        <a:lstStyle/>
        <a:p>
          <a:endParaRPr lang="en-US"/>
        </a:p>
      </dgm:t>
    </dgm:pt>
    <dgm:pt modelId="{16078A0C-6B75-475B-8346-FF49CCB1C6ED}" type="sibTrans" cxnId="{57D9FCDA-F7CA-45FA-9784-DDE2533E65EA}">
      <dgm:prSet/>
      <dgm:spPr/>
      <dgm:t>
        <a:bodyPr/>
        <a:lstStyle/>
        <a:p>
          <a:endParaRPr lang="en-US"/>
        </a:p>
      </dgm:t>
    </dgm:pt>
    <dgm:pt modelId="{EFF37C1E-22AC-422F-ABF5-EC2C2770709C}">
      <dgm:prSet phldr="0"/>
      <dgm:spPr/>
      <dgm:t>
        <a:bodyPr/>
        <a:lstStyle/>
        <a:p>
          <a:pPr rtl="0"/>
          <a:r>
            <a:rPr lang="en-US">
              <a:latin typeface="Calibri"/>
            </a:rPr>
            <a:t>Improves precision and reduces false positives with NLP</a:t>
          </a:r>
          <a:r>
            <a:rPr lang="en-US"/>
            <a:t>.</a:t>
          </a:r>
        </a:p>
      </dgm:t>
    </dgm:pt>
    <dgm:pt modelId="{396877A9-883B-4D02-8F0D-A5F9752DDEAE}" type="parTrans" cxnId="{5B891196-6155-4250-9063-B9758B8A50BA}">
      <dgm:prSet/>
      <dgm:spPr/>
    </dgm:pt>
    <dgm:pt modelId="{2AF17900-FC85-4322-80BE-ABCAD878F07B}" type="sibTrans" cxnId="{5B891196-6155-4250-9063-B9758B8A50BA}">
      <dgm:prSet/>
      <dgm:spPr/>
    </dgm:pt>
    <dgm:pt modelId="{75881FAD-390F-4606-A3D0-65B8910A7FB3}" type="pres">
      <dgm:prSet presAssocID="{8D5B90E5-EAEA-400B-9487-2A1A30329F33}" presName="linear" presStyleCnt="0">
        <dgm:presLayoutVars>
          <dgm:animLvl val="lvl"/>
          <dgm:resizeHandles val="exact"/>
        </dgm:presLayoutVars>
      </dgm:prSet>
      <dgm:spPr/>
    </dgm:pt>
    <dgm:pt modelId="{1AB0CE89-E691-4E73-8FDF-3C2150E9F13E}" type="pres">
      <dgm:prSet presAssocID="{A98F41A4-A5C6-437A-98A2-7861206DC8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23339E-C441-43A4-8818-B40D3091EC1F}" type="pres">
      <dgm:prSet presAssocID="{1B919335-FB2C-4BDA-B6C3-83195BB829E3}" presName="spacer" presStyleCnt="0"/>
      <dgm:spPr/>
    </dgm:pt>
    <dgm:pt modelId="{10830215-36C2-4ED5-BD8A-B1614BCDB9A2}" type="pres">
      <dgm:prSet presAssocID="{EFF37C1E-22AC-422F-ABF5-EC2C277070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77308E-38AF-4F47-B370-EDC19F1CE49F}" type="pres">
      <dgm:prSet presAssocID="{2AF17900-FC85-4322-80BE-ABCAD878F07B}" presName="spacer" presStyleCnt="0"/>
      <dgm:spPr/>
    </dgm:pt>
    <dgm:pt modelId="{8FA47A63-D0C8-40DB-B8D8-5B94E0BB8FEE}" type="pres">
      <dgm:prSet presAssocID="{F438C3A1-4C97-4812-9E3F-F2787A79AE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3575415-09C1-4827-8682-5B7766E6B8AE}" type="presOf" srcId="{A98F41A4-A5C6-437A-98A2-7861206DC8D1}" destId="{1AB0CE89-E691-4E73-8FDF-3C2150E9F13E}" srcOrd="0" destOrd="0" presId="urn:microsoft.com/office/officeart/2005/8/layout/vList2"/>
    <dgm:cxn modelId="{5B891196-6155-4250-9063-B9758B8A50BA}" srcId="{8D5B90E5-EAEA-400B-9487-2A1A30329F33}" destId="{EFF37C1E-22AC-422F-ABF5-EC2C2770709C}" srcOrd="1" destOrd="0" parTransId="{396877A9-883B-4D02-8F0D-A5F9752DDEAE}" sibTransId="{2AF17900-FC85-4322-80BE-ABCAD878F07B}"/>
    <dgm:cxn modelId="{57D9FCDA-F7CA-45FA-9784-DDE2533E65EA}" srcId="{8D5B90E5-EAEA-400B-9487-2A1A30329F33}" destId="{F438C3A1-4C97-4812-9E3F-F2787A79AE97}" srcOrd="2" destOrd="0" parTransId="{0EAEF4C5-A7E1-4239-A6E0-6F8C39FA690A}" sibTransId="{16078A0C-6B75-475B-8346-FF49CCB1C6ED}"/>
    <dgm:cxn modelId="{259E28E2-39AA-4FEC-A559-FEC3A5BCB2CC}" type="presOf" srcId="{EFF37C1E-22AC-422F-ABF5-EC2C2770709C}" destId="{10830215-36C2-4ED5-BD8A-B1614BCDB9A2}" srcOrd="0" destOrd="0" presId="urn:microsoft.com/office/officeart/2005/8/layout/vList2"/>
    <dgm:cxn modelId="{FA7333F2-B879-481D-94DD-F4D86EE23B12}" type="presOf" srcId="{8D5B90E5-EAEA-400B-9487-2A1A30329F33}" destId="{75881FAD-390F-4606-A3D0-65B8910A7FB3}" srcOrd="0" destOrd="0" presId="urn:microsoft.com/office/officeart/2005/8/layout/vList2"/>
    <dgm:cxn modelId="{BE8B15F7-7D4C-4571-8F88-C7E4A869BAB7}" type="presOf" srcId="{F438C3A1-4C97-4812-9E3F-F2787A79AE97}" destId="{8FA47A63-D0C8-40DB-B8D8-5B94E0BB8FEE}" srcOrd="0" destOrd="0" presId="urn:microsoft.com/office/officeart/2005/8/layout/vList2"/>
    <dgm:cxn modelId="{040AC3FF-A7F9-49FA-934C-A1821DB72EF2}" srcId="{8D5B90E5-EAEA-400B-9487-2A1A30329F33}" destId="{A98F41A4-A5C6-437A-98A2-7861206DC8D1}" srcOrd="0" destOrd="0" parTransId="{9FF1C3EC-7FFD-4450-96BF-7A435551F019}" sibTransId="{1B919335-FB2C-4BDA-B6C3-83195BB829E3}"/>
    <dgm:cxn modelId="{0462B868-C544-40A2-98C0-3E3275924F08}" type="presParOf" srcId="{75881FAD-390F-4606-A3D0-65B8910A7FB3}" destId="{1AB0CE89-E691-4E73-8FDF-3C2150E9F13E}" srcOrd="0" destOrd="0" presId="urn:microsoft.com/office/officeart/2005/8/layout/vList2"/>
    <dgm:cxn modelId="{879E48BC-1D26-4ED8-87E5-6CF0E70791AC}" type="presParOf" srcId="{75881FAD-390F-4606-A3D0-65B8910A7FB3}" destId="{9E23339E-C441-43A4-8818-B40D3091EC1F}" srcOrd="1" destOrd="0" presId="urn:microsoft.com/office/officeart/2005/8/layout/vList2"/>
    <dgm:cxn modelId="{8CA10376-D901-43C0-BC53-1FFC5E532C74}" type="presParOf" srcId="{75881FAD-390F-4606-A3D0-65B8910A7FB3}" destId="{10830215-36C2-4ED5-BD8A-B1614BCDB9A2}" srcOrd="2" destOrd="0" presId="urn:microsoft.com/office/officeart/2005/8/layout/vList2"/>
    <dgm:cxn modelId="{B1F884BF-3980-4875-8E6E-0F888FA77FCB}" type="presParOf" srcId="{75881FAD-390F-4606-A3D0-65B8910A7FB3}" destId="{F577308E-38AF-4F47-B370-EDC19F1CE49F}" srcOrd="3" destOrd="0" presId="urn:microsoft.com/office/officeart/2005/8/layout/vList2"/>
    <dgm:cxn modelId="{81D6E57B-F109-4E42-99DE-8CB110EF0678}" type="presParOf" srcId="{75881FAD-390F-4606-A3D0-65B8910A7FB3}" destId="{8FA47A63-D0C8-40DB-B8D8-5B94E0BB8FE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5B90E5-EAEA-400B-9487-2A1A30329F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8F41A4-A5C6-437A-98A2-7861206DC8D1}">
      <dgm:prSet phldr="0"/>
      <dgm:spPr/>
      <dgm:t>
        <a:bodyPr/>
        <a:lstStyle/>
        <a:p>
          <a:pPr rtl="0"/>
          <a:r>
            <a:rPr lang="en-US">
              <a:latin typeface="Calibri"/>
            </a:rPr>
            <a:t>Token occurrence and frequency</a:t>
          </a:r>
          <a:endParaRPr lang="en-US"/>
        </a:p>
      </dgm:t>
    </dgm:pt>
    <dgm:pt modelId="{9FF1C3EC-7FFD-4450-96BF-7A435551F019}" type="parTrans" cxnId="{040AC3FF-A7F9-49FA-934C-A1821DB72EF2}">
      <dgm:prSet/>
      <dgm:spPr/>
      <dgm:t>
        <a:bodyPr/>
        <a:lstStyle/>
        <a:p>
          <a:endParaRPr lang="en-US"/>
        </a:p>
      </dgm:t>
    </dgm:pt>
    <dgm:pt modelId="{1B919335-FB2C-4BDA-B6C3-83195BB829E3}" type="sibTrans" cxnId="{040AC3FF-A7F9-49FA-934C-A1821DB72EF2}">
      <dgm:prSet/>
      <dgm:spPr/>
      <dgm:t>
        <a:bodyPr/>
        <a:lstStyle/>
        <a:p>
          <a:endParaRPr lang="en-US"/>
        </a:p>
      </dgm:t>
    </dgm:pt>
    <dgm:pt modelId="{4F6DF9B6-7B33-42E6-A50F-B7C736D4BB7F}">
      <dgm:prSet phldr="0"/>
      <dgm:spPr/>
      <dgm:t>
        <a:bodyPr/>
        <a:lstStyle/>
        <a:p>
          <a:pPr rtl="0"/>
          <a:r>
            <a:rPr lang="en-US">
              <a:latin typeface="Calibri"/>
            </a:rPr>
            <a:t>Structure/ordering</a:t>
          </a:r>
          <a:endParaRPr lang="en-US"/>
        </a:p>
      </dgm:t>
    </dgm:pt>
    <dgm:pt modelId="{C7CF8E3A-00DF-4061-A652-592925462A44}" type="parTrans" cxnId="{07285A7C-0D6D-43BC-91E8-E5264E735C8C}">
      <dgm:prSet/>
      <dgm:spPr/>
      <dgm:t>
        <a:bodyPr/>
        <a:lstStyle/>
        <a:p>
          <a:endParaRPr lang="en-US"/>
        </a:p>
      </dgm:t>
    </dgm:pt>
    <dgm:pt modelId="{8C20642D-EF2F-49BC-9DC5-9168D038A3F0}" type="sibTrans" cxnId="{07285A7C-0D6D-43BC-91E8-E5264E735C8C}">
      <dgm:prSet/>
      <dgm:spPr/>
      <dgm:t>
        <a:bodyPr/>
        <a:lstStyle/>
        <a:p>
          <a:endParaRPr lang="en-US"/>
        </a:p>
      </dgm:t>
    </dgm:pt>
    <dgm:pt modelId="{F438C3A1-4C97-4812-9E3F-F2787A79AE97}">
      <dgm:prSet phldr="0"/>
      <dgm:spPr/>
      <dgm:t>
        <a:bodyPr/>
        <a:lstStyle/>
        <a:p>
          <a:pPr rtl="0"/>
          <a:r>
            <a:rPr lang="en-US">
              <a:latin typeface="Calibri"/>
            </a:rPr>
            <a:t>Logical equivalences</a:t>
          </a:r>
          <a:endParaRPr lang="en-US"/>
        </a:p>
      </dgm:t>
    </dgm:pt>
    <dgm:pt modelId="{0EAEF4C5-A7E1-4239-A6E0-6F8C39FA690A}" type="parTrans" cxnId="{57D9FCDA-F7CA-45FA-9784-DDE2533E65EA}">
      <dgm:prSet/>
      <dgm:spPr/>
      <dgm:t>
        <a:bodyPr/>
        <a:lstStyle/>
        <a:p>
          <a:endParaRPr lang="en-US"/>
        </a:p>
      </dgm:t>
    </dgm:pt>
    <dgm:pt modelId="{16078A0C-6B75-475B-8346-FF49CCB1C6ED}" type="sibTrans" cxnId="{57D9FCDA-F7CA-45FA-9784-DDE2533E65EA}">
      <dgm:prSet/>
      <dgm:spPr/>
      <dgm:t>
        <a:bodyPr/>
        <a:lstStyle/>
        <a:p>
          <a:endParaRPr lang="en-US"/>
        </a:p>
      </dgm:t>
    </dgm:pt>
    <dgm:pt modelId="{75881FAD-390F-4606-A3D0-65B8910A7FB3}" type="pres">
      <dgm:prSet presAssocID="{8D5B90E5-EAEA-400B-9487-2A1A30329F33}" presName="linear" presStyleCnt="0">
        <dgm:presLayoutVars>
          <dgm:animLvl val="lvl"/>
          <dgm:resizeHandles val="exact"/>
        </dgm:presLayoutVars>
      </dgm:prSet>
      <dgm:spPr/>
    </dgm:pt>
    <dgm:pt modelId="{1AB0CE89-E691-4E73-8FDF-3C2150E9F13E}" type="pres">
      <dgm:prSet presAssocID="{A98F41A4-A5C6-437A-98A2-7861206DC8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23339E-C441-43A4-8818-B40D3091EC1F}" type="pres">
      <dgm:prSet presAssocID="{1B919335-FB2C-4BDA-B6C3-83195BB829E3}" presName="spacer" presStyleCnt="0"/>
      <dgm:spPr/>
    </dgm:pt>
    <dgm:pt modelId="{7B8C2783-962F-412B-8E95-4BE214B65F2B}" type="pres">
      <dgm:prSet presAssocID="{4F6DF9B6-7B33-42E6-A50F-B7C736D4BB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8F6CC8D-B5E8-4421-9707-69EA982EB463}" type="pres">
      <dgm:prSet presAssocID="{8C20642D-EF2F-49BC-9DC5-9168D038A3F0}" presName="spacer" presStyleCnt="0"/>
      <dgm:spPr/>
    </dgm:pt>
    <dgm:pt modelId="{8FA47A63-D0C8-40DB-B8D8-5B94E0BB8FEE}" type="pres">
      <dgm:prSet presAssocID="{F438C3A1-4C97-4812-9E3F-F2787A79AE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3575415-09C1-4827-8682-5B7766E6B8AE}" type="presOf" srcId="{A98F41A4-A5C6-437A-98A2-7861206DC8D1}" destId="{1AB0CE89-E691-4E73-8FDF-3C2150E9F13E}" srcOrd="0" destOrd="0" presId="urn:microsoft.com/office/officeart/2005/8/layout/vList2"/>
    <dgm:cxn modelId="{F4D7664E-FCAA-4E8B-8BC8-56973C1F1B7A}" type="presOf" srcId="{4F6DF9B6-7B33-42E6-A50F-B7C736D4BB7F}" destId="{7B8C2783-962F-412B-8E95-4BE214B65F2B}" srcOrd="0" destOrd="0" presId="urn:microsoft.com/office/officeart/2005/8/layout/vList2"/>
    <dgm:cxn modelId="{07285A7C-0D6D-43BC-91E8-E5264E735C8C}" srcId="{8D5B90E5-EAEA-400B-9487-2A1A30329F33}" destId="{4F6DF9B6-7B33-42E6-A50F-B7C736D4BB7F}" srcOrd="1" destOrd="0" parTransId="{C7CF8E3A-00DF-4061-A652-592925462A44}" sibTransId="{8C20642D-EF2F-49BC-9DC5-9168D038A3F0}"/>
    <dgm:cxn modelId="{57D9FCDA-F7CA-45FA-9784-DDE2533E65EA}" srcId="{8D5B90E5-EAEA-400B-9487-2A1A30329F33}" destId="{F438C3A1-4C97-4812-9E3F-F2787A79AE97}" srcOrd="2" destOrd="0" parTransId="{0EAEF4C5-A7E1-4239-A6E0-6F8C39FA690A}" sibTransId="{16078A0C-6B75-475B-8346-FF49CCB1C6ED}"/>
    <dgm:cxn modelId="{FA7333F2-B879-481D-94DD-F4D86EE23B12}" type="presOf" srcId="{8D5B90E5-EAEA-400B-9487-2A1A30329F33}" destId="{75881FAD-390F-4606-A3D0-65B8910A7FB3}" srcOrd="0" destOrd="0" presId="urn:microsoft.com/office/officeart/2005/8/layout/vList2"/>
    <dgm:cxn modelId="{BE8B15F7-7D4C-4571-8F88-C7E4A869BAB7}" type="presOf" srcId="{F438C3A1-4C97-4812-9E3F-F2787A79AE97}" destId="{8FA47A63-D0C8-40DB-B8D8-5B94E0BB8FEE}" srcOrd="0" destOrd="0" presId="urn:microsoft.com/office/officeart/2005/8/layout/vList2"/>
    <dgm:cxn modelId="{040AC3FF-A7F9-49FA-934C-A1821DB72EF2}" srcId="{8D5B90E5-EAEA-400B-9487-2A1A30329F33}" destId="{A98F41A4-A5C6-437A-98A2-7861206DC8D1}" srcOrd="0" destOrd="0" parTransId="{9FF1C3EC-7FFD-4450-96BF-7A435551F019}" sibTransId="{1B919335-FB2C-4BDA-B6C3-83195BB829E3}"/>
    <dgm:cxn modelId="{0462B868-C544-40A2-98C0-3E3275924F08}" type="presParOf" srcId="{75881FAD-390F-4606-A3D0-65B8910A7FB3}" destId="{1AB0CE89-E691-4E73-8FDF-3C2150E9F13E}" srcOrd="0" destOrd="0" presId="urn:microsoft.com/office/officeart/2005/8/layout/vList2"/>
    <dgm:cxn modelId="{879E48BC-1D26-4ED8-87E5-6CF0E70791AC}" type="presParOf" srcId="{75881FAD-390F-4606-A3D0-65B8910A7FB3}" destId="{9E23339E-C441-43A4-8818-B40D3091EC1F}" srcOrd="1" destOrd="0" presId="urn:microsoft.com/office/officeart/2005/8/layout/vList2"/>
    <dgm:cxn modelId="{AFD08644-0343-4C66-A60E-B914CC46A3E0}" type="presParOf" srcId="{75881FAD-390F-4606-A3D0-65B8910A7FB3}" destId="{7B8C2783-962F-412B-8E95-4BE214B65F2B}" srcOrd="2" destOrd="0" presId="urn:microsoft.com/office/officeart/2005/8/layout/vList2"/>
    <dgm:cxn modelId="{12A6FA72-6BE8-4778-AC7C-1DEEAD8DF3D5}" type="presParOf" srcId="{75881FAD-390F-4606-A3D0-65B8910A7FB3}" destId="{28F6CC8D-B5E8-4421-9707-69EA982EB463}" srcOrd="3" destOrd="0" presId="urn:microsoft.com/office/officeart/2005/8/layout/vList2"/>
    <dgm:cxn modelId="{81D6E57B-F109-4E42-99DE-8CB110EF0678}" type="presParOf" srcId="{75881FAD-390F-4606-A3D0-65B8910A7FB3}" destId="{8FA47A63-D0C8-40DB-B8D8-5B94E0BB8FE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5B90E5-EAEA-400B-9487-2A1A30329F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8F41A4-A5C6-437A-98A2-7861206DC8D1}">
      <dgm:prSet phldr="0"/>
      <dgm:spPr/>
      <dgm:t>
        <a:bodyPr/>
        <a:lstStyle/>
        <a:p>
          <a:pPr rtl="0"/>
          <a:r>
            <a:rPr lang="en-US">
              <a:latin typeface="Calibri"/>
            </a:rPr>
            <a:t>30% similarity with a batch mean of 64%</a:t>
          </a:r>
          <a:endParaRPr lang="en-US"/>
        </a:p>
      </dgm:t>
    </dgm:pt>
    <dgm:pt modelId="{9FF1C3EC-7FFD-4450-96BF-7A435551F019}" type="parTrans" cxnId="{040AC3FF-A7F9-49FA-934C-A1821DB72EF2}">
      <dgm:prSet/>
      <dgm:spPr/>
      <dgm:t>
        <a:bodyPr/>
        <a:lstStyle/>
        <a:p>
          <a:endParaRPr lang="en-US"/>
        </a:p>
      </dgm:t>
    </dgm:pt>
    <dgm:pt modelId="{1B919335-FB2C-4BDA-B6C3-83195BB829E3}" type="sibTrans" cxnId="{040AC3FF-A7F9-49FA-934C-A1821DB72EF2}">
      <dgm:prSet/>
      <dgm:spPr/>
      <dgm:t>
        <a:bodyPr/>
        <a:lstStyle/>
        <a:p>
          <a:endParaRPr lang="en-US"/>
        </a:p>
      </dgm:t>
    </dgm:pt>
    <dgm:pt modelId="{4F6DF9B6-7B33-42E6-A50F-B7C736D4BB7F}">
      <dgm:prSet phldr="0"/>
      <dgm:spPr/>
      <dgm:t>
        <a:bodyPr/>
        <a:lstStyle/>
        <a:p>
          <a:pPr rtl="0"/>
          <a:r>
            <a:rPr lang="en-US">
              <a:latin typeface="Calibri"/>
            </a:rPr>
            <a:t>Above threshold of plagiarism provided by 7%</a:t>
          </a:r>
        </a:p>
      </dgm:t>
    </dgm:pt>
    <dgm:pt modelId="{C7CF8E3A-00DF-4061-A652-592925462A44}" type="parTrans" cxnId="{07285A7C-0D6D-43BC-91E8-E5264E735C8C}">
      <dgm:prSet/>
      <dgm:spPr/>
      <dgm:t>
        <a:bodyPr/>
        <a:lstStyle/>
        <a:p>
          <a:endParaRPr lang="en-US"/>
        </a:p>
      </dgm:t>
    </dgm:pt>
    <dgm:pt modelId="{8C20642D-EF2F-49BC-9DC5-9168D038A3F0}" type="sibTrans" cxnId="{07285A7C-0D6D-43BC-91E8-E5264E735C8C}">
      <dgm:prSet/>
      <dgm:spPr/>
      <dgm:t>
        <a:bodyPr/>
        <a:lstStyle/>
        <a:p>
          <a:endParaRPr lang="en-US"/>
        </a:p>
      </dgm:t>
    </dgm:pt>
    <dgm:pt modelId="{25BFB6BA-0F05-4343-802A-9342825FFD2C}">
      <dgm:prSet phldr="0"/>
      <dgm:spPr/>
      <dgm:t>
        <a:bodyPr/>
        <a:lstStyle/>
        <a:p>
          <a:r>
            <a:rPr lang="en-US">
              <a:latin typeface="Calibri"/>
            </a:rPr>
            <a:t>Overall, weak indication that plagiarism occurred </a:t>
          </a:r>
          <a:endParaRPr lang="en-US"/>
        </a:p>
      </dgm:t>
    </dgm:pt>
    <dgm:pt modelId="{1446A21B-86C4-42E7-8F22-1DB275FF11EA}" type="parTrans" cxnId="{602F1ECF-D990-4395-9DC9-B4895021E326}">
      <dgm:prSet/>
      <dgm:spPr/>
    </dgm:pt>
    <dgm:pt modelId="{F749369A-AE78-4BFC-A14C-6C7A24DA63A0}" type="sibTrans" cxnId="{602F1ECF-D990-4395-9DC9-B4895021E326}">
      <dgm:prSet/>
      <dgm:spPr/>
    </dgm:pt>
    <dgm:pt modelId="{75881FAD-390F-4606-A3D0-65B8910A7FB3}" type="pres">
      <dgm:prSet presAssocID="{8D5B90E5-EAEA-400B-9487-2A1A30329F33}" presName="linear" presStyleCnt="0">
        <dgm:presLayoutVars>
          <dgm:animLvl val="lvl"/>
          <dgm:resizeHandles val="exact"/>
        </dgm:presLayoutVars>
      </dgm:prSet>
      <dgm:spPr/>
    </dgm:pt>
    <dgm:pt modelId="{1AB0CE89-E691-4E73-8FDF-3C2150E9F13E}" type="pres">
      <dgm:prSet presAssocID="{A98F41A4-A5C6-437A-98A2-7861206DC8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23339E-C441-43A4-8818-B40D3091EC1F}" type="pres">
      <dgm:prSet presAssocID="{1B919335-FB2C-4BDA-B6C3-83195BB829E3}" presName="spacer" presStyleCnt="0"/>
      <dgm:spPr/>
    </dgm:pt>
    <dgm:pt modelId="{7B8C2783-962F-412B-8E95-4BE214B65F2B}" type="pres">
      <dgm:prSet presAssocID="{4F6DF9B6-7B33-42E6-A50F-B7C736D4BB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729499-CEAE-4776-8735-58158704E404}" type="pres">
      <dgm:prSet presAssocID="{8C20642D-EF2F-49BC-9DC5-9168D038A3F0}" presName="spacer" presStyleCnt="0"/>
      <dgm:spPr/>
    </dgm:pt>
    <dgm:pt modelId="{E4C4B988-362C-4A0A-90EC-6AF502A84ED9}" type="pres">
      <dgm:prSet presAssocID="{25BFB6BA-0F05-4343-802A-9342825FFD2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285A7C-0D6D-43BC-91E8-E5264E735C8C}" srcId="{8D5B90E5-EAEA-400B-9487-2A1A30329F33}" destId="{4F6DF9B6-7B33-42E6-A50F-B7C736D4BB7F}" srcOrd="1" destOrd="0" parTransId="{C7CF8E3A-00DF-4061-A652-592925462A44}" sibTransId="{8C20642D-EF2F-49BC-9DC5-9168D038A3F0}"/>
    <dgm:cxn modelId="{1B5B999F-8789-4249-A678-38379924D68D}" type="presOf" srcId="{A98F41A4-A5C6-437A-98A2-7861206DC8D1}" destId="{1AB0CE89-E691-4E73-8FDF-3C2150E9F13E}" srcOrd="0" destOrd="0" presId="urn:microsoft.com/office/officeart/2005/8/layout/vList2"/>
    <dgm:cxn modelId="{CFA43FA1-FA49-4593-9D47-F1752C4B70C5}" type="presOf" srcId="{4F6DF9B6-7B33-42E6-A50F-B7C736D4BB7F}" destId="{7B8C2783-962F-412B-8E95-4BE214B65F2B}" srcOrd="0" destOrd="0" presId="urn:microsoft.com/office/officeart/2005/8/layout/vList2"/>
    <dgm:cxn modelId="{602F1ECF-D990-4395-9DC9-B4895021E326}" srcId="{8D5B90E5-EAEA-400B-9487-2A1A30329F33}" destId="{25BFB6BA-0F05-4343-802A-9342825FFD2C}" srcOrd="2" destOrd="0" parTransId="{1446A21B-86C4-42E7-8F22-1DB275FF11EA}" sibTransId="{F749369A-AE78-4BFC-A14C-6C7A24DA63A0}"/>
    <dgm:cxn modelId="{5624B3D9-88AF-497C-9204-99406648FEF3}" type="presOf" srcId="{25BFB6BA-0F05-4343-802A-9342825FFD2C}" destId="{E4C4B988-362C-4A0A-90EC-6AF502A84ED9}" srcOrd="0" destOrd="0" presId="urn:microsoft.com/office/officeart/2005/8/layout/vList2"/>
    <dgm:cxn modelId="{FA7333F2-B879-481D-94DD-F4D86EE23B12}" type="presOf" srcId="{8D5B90E5-EAEA-400B-9487-2A1A30329F33}" destId="{75881FAD-390F-4606-A3D0-65B8910A7FB3}" srcOrd="0" destOrd="0" presId="urn:microsoft.com/office/officeart/2005/8/layout/vList2"/>
    <dgm:cxn modelId="{040AC3FF-A7F9-49FA-934C-A1821DB72EF2}" srcId="{8D5B90E5-EAEA-400B-9487-2A1A30329F33}" destId="{A98F41A4-A5C6-437A-98A2-7861206DC8D1}" srcOrd="0" destOrd="0" parTransId="{9FF1C3EC-7FFD-4450-96BF-7A435551F019}" sibTransId="{1B919335-FB2C-4BDA-B6C3-83195BB829E3}"/>
    <dgm:cxn modelId="{3287FDA6-47F2-4045-B562-FFAC2EF3281A}" type="presParOf" srcId="{75881FAD-390F-4606-A3D0-65B8910A7FB3}" destId="{1AB0CE89-E691-4E73-8FDF-3C2150E9F13E}" srcOrd="0" destOrd="0" presId="urn:microsoft.com/office/officeart/2005/8/layout/vList2"/>
    <dgm:cxn modelId="{3E9E714C-C0F7-418A-AF65-9B5705BA0086}" type="presParOf" srcId="{75881FAD-390F-4606-A3D0-65B8910A7FB3}" destId="{9E23339E-C441-43A4-8818-B40D3091EC1F}" srcOrd="1" destOrd="0" presId="urn:microsoft.com/office/officeart/2005/8/layout/vList2"/>
    <dgm:cxn modelId="{737F4304-5D50-42DA-BE2B-F923A23DB71B}" type="presParOf" srcId="{75881FAD-390F-4606-A3D0-65B8910A7FB3}" destId="{7B8C2783-962F-412B-8E95-4BE214B65F2B}" srcOrd="2" destOrd="0" presId="urn:microsoft.com/office/officeart/2005/8/layout/vList2"/>
    <dgm:cxn modelId="{FB015C83-D1F5-442C-885E-5FF514FAF28E}" type="presParOf" srcId="{75881FAD-390F-4606-A3D0-65B8910A7FB3}" destId="{A7729499-CEAE-4776-8735-58158704E404}" srcOrd="3" destOrd="0" presId="urn:microsoft.com/office/officeart/2005/8/layout/vList2"/>
    <dgm:cxn modelId="{55153075-7F63-46FB-8E8B-828DD9AF7643}" type="presParOf" srcId="{75881FAD-390F-4606-A3D0-65B8910A7FB3}" destId="{E4C4B988-362C-4A0A-90EC-6AF502A84ED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5B90E5-EAEA-400B-9487-2A1A30329F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8F41A4-A5C6-437A-98A2-7861206DC8D1}">
      <dgm:prSet phldr="0"/>
      <dgm:spPr/>
      <dgm:t>
        <a:bodyPr/>
        <a:lstStyle/>
        <a:p>
          <a:pPr rtl="0"/>
          <a:r>
            <a:rPr lang="en-US">
              <a:latin typeface="Calibri"/>
            </a:rPr>
            <a:t>Similarity of 68% with batch mean of 55%</a:t>
          </a:r>
          <a:endParaRPr lang="en-US"/>
        </a:p>
      </dgm:t>
    </dgm:pt>
    <dgm:pt modelId="{9FF1C3EC-7FFD-4450-96BF-7A435551F019}" type="parTrans" cxnId="{040AC3FF-A7F9-49FA-934C-A1821DB72EF2}">
      <dgm:prSet/>
      <dgm:spPr/>
      <dgm:t>
        <a:bodyPr/>
        <a:lstStyle/>
        <a:p>
          <a:endParaRPr lang="en-US"/>
        </a:p>
      </dgm:t>
    </dgm:pt>
    <dgm:pt modelId="{1B919335-FB2C-4BDA-B6C3-83195BB829E3}" type="sibTrans" cxnId="{040AC3FF-A7F9-49FA-934C-A1821DB72EF2}">
      <dgm:prSet/>
      <dgm:spPr/>
      <dgm:t>
        <a:bodyPr/>
        <a:lstStyle/>
        <a:p>
          <a:endParaRPr lang="en-US"/>
        </a:p>
      </dgm:t>
    </dgm:pt>
    <dgm:pt modelId="{4F6DF9B6-7B33-42E6-A50F-B7C736D4BB7F}">
      <dgm:prSet phldr="0"/>
      <dgm:spPr/>
      <dgm:t>
        <a:bodyPr/>
        <a:lstStyle/>
        <a:p>
          <a:pPr rtl="0"/>
          <a:r>
            <a:rPr lang="en-US">
              <a:latin typeface="Calibri"/>
            </a:rPr>
            <a:t>Above threshold of plagiarism provided by 30%</a:t>
          </a:r>
          <a:endParaRPr lang="en-US"/>
        </a:p>
      </dgm:t>
    </dgm:pt>
    <dgm:pt modelId="{C7CF8E3A-00DF-4061-A652-592925462A44}" type="parTrans" cxnId="{07285A7C-0D6D-43BC-91E8-E5264E735C8C}">
      <dgm:prSet/>
      <dgm:spPr/>
      <dgm:t>
        <a:bodyPr/>
        <a:lstStyle/>
        <a:p>
          <a:endParaRPr lang="en-US"/>
        </a:p>
      </dgm:t>
    </dgm:pt>
    <dgm:pt modelId="{8C20642D-EF2F-49BC-9DC5-9168D038A3F0}" type="sibTrans" cxnId="{07285A7C-0D6D-43BC-91E8-E5264E735C8C}">
      <dgm:prSet/>
      <dgm:spPr/>
      <dgm:t>
        <a:bodyPr/>
        <a:lstStyle/>
        <a:p>
          <a:endParaRPr lang="en-US"/>
        </a:p>
      </dgm:t>
    </dgm:pt>
    <dgm:pt modelId="{F438C3A1-4C97-4812-9E3F-F2787A79AE97}">
      <dgm:prSet phldr="0"/>
      <dgm:spPr/>
      <dgm:t>
        <a:bodyPr/>
        <a:lstStyle/>
        <a:p>
          <a:pPr rtl="0"/>
          <a:r>
            <a:rPr lang="en-US">
              <a:latin typeface="Calibri"/>
            </a:rPr>
            <a:t>Stronger indication that plagiarism has occurred</a:t>
          </a:r>
          <a:endParaRPr lang="en-US"/>
        </a:p>
      </dgm:t>
    </dgm:pt>
    <dgm:pt modelId="{0EAEF4C5-A7E1-4239-A6E0-6F8C39FA690A}" type="parTrans" cxnId="{57D9FCDA-F7CA-45FA-9784-DDE2533E65EA}">
      <dgm:prSet/>
      <dgm:spPr/>
      <dgm:t>
        <a:bodyPr/>
        <a:lstStyle/>
        <a:p>
          <a:endParaRPr lang="en-US"/>
        </a:p>
      </dgm:t>
    </dgm:pt>
    <dgm:pt modelId="{16078A0C-6B75-475B-8346-FF49CCB1C6ED}" type="sibTrans" cxnId="{57D9FCDA-F7CA-45FA-9784-DDE2533E65EA}">
      <dgm:prSet/>
      <dgm:spPr/>
      <dgm:t>
        <a:bodyPr/>
        <a:lstStyle/>
        <a:p>
          <a:endParaRPr lang="en-US"/>
        </a:p>
      </dgm:t>
    </dgm:pt>
    <dgm:pt modelId="{75881FAD-390F-4606-A3D0-65B8910A7FB3}" type="pres">
      <dgm:prSet presAssocID="{8D5B90E5-EAEA-400B-9487-2A1A30329F33}" presName="linear" presStyleCnt="0">
        <dgm:presLayoutVars>
          <dgm:animLvl val="lvl"/>
          <dgm:resizeHandles val="exact"/>
        </dgm:presLayoutVars>
      </dgm:prSet>
      <dgm:spPr/>
    </dgm:pt>
    <dgm:pt modelId="{1AB0CE89-E691-4E73-8FDF-3C2150E9F13E}" type="pres">
      <dgm:prSet presAssocID="{A98F41A4-A5C6-437A-98A2-7861206DC8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23339E-C441-43A4-8818-B40D3091EC1F}" type="pres">
      <dgm:prSet presAssocID="{1B919335-FB2C-4BDA-B6C3-83195BB829E3}" presName="spacer" presStyleCnt="0"/>
      <dgm:spPr/>
    </dgm:pt>
    <dgm:pt modelId="{7B8C2783-962F-412B-8E95-4BE214B65F2B}" type="pres">
      <dgm:prSet presAssocID="{4F6DF9B6-7B33-42E6-A50F-B7C736D4BB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8F6CC8D-B5E8-4421-9707-69EA982EB463}" type="pres">
      <dgm:prSet presAssocID="{8C20642D-EF2F-49BC-9DC5-9168D038A3F0}" presName="spacer" presStyleCnt="0"/>
      <dgm:spPr/>
    </dgm:pt>
    <dgm:pt modelId="{8FA47A63-D0C8-40DB-B8D8-5B94E0BB8FEE}" type="pres">
      <dgm:prSet presAssocID="{F438C3A1-4C97-4812-9E3F-F2787A79AE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BC6611B-3FCD-417D-93E5-D8FE26394865}" type="presOf" srcId="{A98F41A4-A5C6-437A-98A2-7861206DC8D1}" destId="{1AB0CE89-E691-4E73-8FDF-3C2150E9F13E}" srcOrd="0" destOrd="0" presId="urn:microsoft.com/office/officeart/2005/8/layout/vList2"/>
    <dgm:cxn modelId="{07285A7C-0D6D-43BC-91E8-E5264E735C8C}" srcId="{8D5B90E5-EAEA-400B-9487-2A1A30329F33}" destId="{4F6DF9B6-7B33-42E6-A50F-B7C736D4BB7F}" srcOrd="1" destOrd="0" parTransId="{C7CF8E3A-00DF-4061-A652-592925462A44}" sibTransId="{8C20642D-EF2F-49BC-9DC5-9168D038A3F0}"/>
    <dgm:cxn modelId="{B5CB627F-D1D0-47EE-BD30-F7512B2B3118}" type="presOf" srcId="{F438C3A1-4C97-4812-9E3F-F2787A79AE97}" destId="{8FA47A63-D0C8-40DB-B8D8-5B94E0BB8FEE}" srcOrd="0" destOrd="0" presId="urn:microsoft.com/office/officeart/2005/8/layout/vList2"/>
    <dgm:cxn modelId="{A68271AA-5BCE-43F7-A940-ED1AEC385511}" type="presOf" srcId="{4F6DF9B6-7B33-42E6-A50F-B7C736D4BB7F}" destId="{7B8C2783-962F-412B-8E95-4BE214B65F2B}" srcOrd="0" destOrd="0" presId="urn:microsoft.com/office/officeart/2005/8/layout/vList2"/>
    <dgm:cxn modelId="{57D9FCDA-F7CA-45FA-9784-DDE2533E65EA}" srcId="{8D5B90E5-EAEA-400B-9487-2A1A30329F33}" destId="{F438C3A1-4C97-4812-9E3F-F2787A79AE97}" srcOrd="2" destOrd="0" parTransId="{0EAEF4C5-A7E1-4239-A6E0-6F8C39FA690A}" sibTransId="{16078A0C-6B75-475B-8346-FF49CCB1C6ED}"/>
    <dgm:cxn modelId="{FA7333F2-B879-481D-94DD-F4D86EE23B12}" type="presOf" srcId="{8D5B90E5-EAEA-400B-9487-2A1A30329F33}" destId="{75881FAD-390F-4606-A3D0-65B8910A7FB3}" srcOrd="0" destOrd="0" presId="urn:microsoft.com/office/officeart/2005/8/layout/vList2"/>
    <dgm:cxn modelId="{040AC3FF-A7F9-49FA-934C-A1821DB72EF2}" srcId="{8D5B90E5-EAEA-400B-9487-2A1A30329F33}" destId="{A98F41A4-A5C6-437A-98A2-7861206DC8D1}" srcOrd="0" destOrd="0" parTransId="{9FF1C3EC-7FFD-4450-96BF-7A435551F019}" sibTransId="{1B919335-FB2C-4BDA-B6C3-83195BB829E3}"/>
    <dgm:cxn modelId="{6BA3654F-4956-4D5A-A891-09F88D383875}" type="presParOf" srcId="{75881FAD-390F-4606-A3D0-65B8910A7FB3}" destId="{1AB0CE89-E691-4E73-8FDF-3C2150E9F13E}" srcOrd="0" destOrd="0" presId="urn:microsoft.com/office/officeart/2005/8/layout/vList2"/>
    <dgm:cxn modelId="{85D2F707-0B84-477C-AB90-2AEAC7AA2EFD}" type="presParOf" srcId="{75881FAD-390F-4606-A3D0-65B8910A7FB3}" destId="{9E23339E-C441-43A4-8818-B40D3091EC1F}" srcOrd="1" destOrd="0" presId="urn:microsoft.com/office/officeart/2005/8/layout/vList2"/>
    <dgm:cxn modelId="{5B7758F1-5EBD-454C-8E01-647701DC092A}" type="presParOf" srcId="{75881FAD-390F-4606-A3D0-65B8910A7FB3}" destId="{7B8C2783-962F-412B-8E95-4BE214B65F2B}" srcOrd="2" destOrd="0" presId="urn:microsoft.com/office/officeart/2005/8/layout/vList2"/>
    <dgm:cxn modelId="{767B9FD2-7418-4A76-80E9-2D4DA92BE3B2}" type="presParOf" srcId="{75881FAD-390F-4606-A3D0-65B8910A7FB3}" destId="{28F6CC8D-B5E8-4421-9707-69EA982EB463}" srcOrd="3" destOrd="0" presId="urn:microsoft.com/office/officeart/2005/8/layout/vList2"/>
    <dgm:cxn modelId="{67D13B0E-8A83-40E4-94BB-59DD4193D2EC}" type="presParOf" srcId="{75881FAD-390F-4606-A3D0-65B8910A7FB3}" destId="{8FA47A63-D0C8-40DB-B8D8-5B94E0BB8FE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0CE89-E691-4E73-8FDF-3C2150E9F13E}">
      <dsp:nvSpPr>
        <dsp:cNvPr id="0" name=""/>
        <dsp:cNvSpPr/>
      </dsp:nvSpPr>
      <dsp:spPr>
        <a:xfrm>
          <a:off x="0" y="136281"/>
          <a:ext cx="8229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Calibri"/>
            </a:rPr>
            <a:t>Streamlines the user experience of educators in maintaining academic integrity.</a:t>
          </a:r>
        </a:p>
      </dsp:txBody>
      <dsp:txXfrm>
        <a:off x="66025" y="202306"/>
        <a:ext cx="8097550" cy="1220470"/>
      </dsp:txXfrm>
    </dsp:sp>
    <dsp:sp modelId="{10830215-36C2-4ED5-BD8A-B1614BCDB9A2}">
      <dsp:nvSpPr>
        <dsp:cNvPr id="0" name=""/>
        <dsp:cNvSpPr/>
      </dsp:nvSpPr>
      <dsp:spPr>
        <a:xfrm>
          <a:off x="0" y="1586721"/>
          <a:ext cx="8229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Calibri"/>
            </a:rPr>
            <a:t>Improves precision and reduces false positives with NLP</a:t>
          </a:r>
          <a:r>
            <a:rPr lang="en-US" sz="3400" kern="1200"/>
            <a:t>.</a:t>
          </a:r>
        </a:p>
      </dsp:txBody>
      <dsp:txXfrm>
        <a:off x="66025" y="1652746"/>
        <a:ext cx="8097550" cy="1220470"/>
      </dsp:txXfrm>
    </dsp:sp>
    <dsp:sp modelId="{8FA47A63-D0C8-40DB-B8D8-5B94E0BB8FEE}">
      <dsp:nvSpPr>
        <dsp:cNvPr id="0" name=""/>
        <dsp:cNvSpPr/>
      </dsp:nvSpPr>
      <dsp:spPr>
        <a:xfrm>
          <a:off x="0" y="3037161"/>
          <a:ext cx="8229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Calibri"/>
            </a:rPr>
            <a:t>Visualizations provide a high-level overview of plagiarism within a corpus</a:t>
          </a:r>
          <a:r>
            <a:rPr lang="en-US" sz="3400" kern="1200"/>
            <a:t>.</a:t>
          </a:r>
        </a:p>
      </dsp:txBody>
      <dsp:txXfrm>
        <a:off x="66025" y="3103186"/>
        <a:ext cx="8097550" cy="1220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0CE89-E691-4E73-8FDF-3C2150E9F13E}">
      <dsp:nvSpPr>
        <dsp:cNvPr id="0" name=""/>
        <dsp:cNvSpPr/>
      </dsp:nvSpPr>
      <dsp:spPr>
        <a:xfrm>
          <a:off x="0" y="475536"/>
          <a:ext cx="8229600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latin typeface="Calibri"/>
            </a:rPr>
            <a:t>Token occurrence and frequency</a:t>
          </a:r>
          <a:endParaRPr lang="en-US" sz="4600" kern="1200"/>
        </a:p>
      </dsp:txBody>
      <dsp:txXfrm>
        <a:off x="53859" y="529395"/>
        <a:ext cx="8121882" cy="995592"/>
      </dsp:txXfrm>
    </dsp:sp>
    <dsp:sp modelId="{7B8C2783-962F-412B-8E95-4BE214B65F2B}">
      <dsp:nvSpPr>
        <dsp:cNvPr id="0" name=""/>
        <dsp:cNvSpPr/>
      </dsp:nvSpPr>
      <dsp:spPr>
        <a:xfrm>
          <a:off x="0" y="1711326"/>
          <a:ext cx="8229600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latin typeface="Calibri"/>
            </a:rPr>
            <a:t>Structure/ordering</a:t>
          </a:r>
          <a:endParaRPr lang="en-US" sz="4600" kern="1200"/>
        </a:p>
      </dsp:txBody>
      <dsp:txXfrm>
        <a:off x="53859" y="1765185"/>
        <a:ext cx="8121882" cy="995592"/>
      </dsp:txXfrm>
    </dsp:sp>
    <dsp:sp modelId="{8FA47A63-D0C8-40DB-B8D8-5B94E0BB8FEE}">
      <dsp:nvSpPr>
        <dsp:cNvPr id="0" name=""/>
        <dsp:cNvSpPr/>
      </dsp:nvSpPr>
      <dsp:spPr>
        <a:xfrm>
          <a:off x="0" y="2947116"/>
          <a:ext cx="8229600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latin typeface="Calibri"/>
            </a:rPr>
            <a:t>Logical equivalences</a:t>
          </a:r>
          <a:endParaRPr lang="en-US" sz="4600" kern="1200"/>
        </a:p>
      </dsp:txBody>
      <dsp:txXfrm>
        <a:off x="53859" y="3000975"/>
        <a:ext cx="8121882" cy="9955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0CE89-E691-4E73-8FDF-3C2150E9F13E}">
      <dsp:nvSpPr>
        <dsp:cNvPr id="0" name=""/>
        <dsp:cNvSpPr/>
      </dsp:nvSpPr>
      <dsp:spPr>
        <a:xfrm>
          <a:off x="0" y="14143"/>
          <a:ext cx="8229600" cy="14301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</a:rPr>
            <a:t>30% similarity with a batch mean of 64%</a:t>
          </a:r>
          <a:endParaRPr lang="en-US" sz="3600" kern="1200"/>
        </a:p>
      </dsp:txBody>
      <dsp:txXfrm>
        <a:off x="69812" y="83955"/>
        <a:ext cx="8089976" cy="1290481"/>
      </dsp:txXfrm>
    </dsp:sp>
    <dsp:sp modelId="{7B8C2783-962F-412B-8E95-4BE214B65F2B}">
      <dsp:nvSpPr>
        <dsp:cNvPr id="0" name=""/>
        <dsp:cNvSpPr/>
      </dsp:nvSpPr>
      <dsp:spPr>
        <a:xfrm>
          <a:off x="0" y="1547928"/>
          <a:ext cx="8229600" cy="14301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</a:rPr>
            <a:t>Above threshold of plagiarism provided by 7%</a:t>
          </a:r>
        </a:p>
      </dsp:txBody>
      <dsp:txXfrm>
        <a:off x="69812" y="1617740"/>
        <a:ext cx="8089976" cy="1290481"/>
      </dsp:txXfrm>
    </dsp:sp>
    <dsp:sp modelId="{E4C4B988-362C-4A0A-90EC-6AF502A84ED9}">
      <dsp:nvSpPr>
        <dsp:cNvPr id="0" name=""/>
        <dsp:cNvSpPr/>
      </dsp:nvSpPr>
      <dsp:spPr>
        <a:xfrm>
          <a:off x="0" y="3081714"/>
          <a:ext cx="8229600" cy="14301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</a:rPr>
            <a:t>Overall, weak indication that plagiarism occurred </a:t>
          </a:r>
          <a:endParaRPr lang="en-US" sz="3600" kern="1200"/>
        </a:p>
      </dsp:txBody>
      <dsp:txXfrm>
        <a:off x="69812" y="3151526"/>
        <a:ext cx="8089976" cy="12904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0CE89-E691-4E73-8FDF-3C2150E9F13E}">
      <dsp:nvSpPr>
        <dsp:cNvPr id="0" name=""/>
        <dsp:cNvSpPr/>
      </dsp:nvSpPr>
      <dsp:spPr>
        <a:xfrm>
          <a:off x="0" y="14143"/>
          <a:ext cx="8229600" cy="14301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</a:rPr>
            <a:t>Similarity of 68% with batch mean of 55%</a:t>
          </a:r>
          <a:endParaRPr lang="en-US" sz="3600" kern="1200"/>
        </a:p>
      </dsp:txBody>
      <dsp:txXfrm>
        <a:off x="69812" y="83955"/>
        <a:ext cx="8089976" cy="1290481"/>
      </dsp:txXfrm>
    </dsp:sp>
    <dsp:sp modelId="{7B8C2783-962F-412B-8E95-4BE214B65F2B}">
      <dsp:nvSpPr>
        <dsp:cNvPr id="0" name=""/>
        <dsp:cNvSpPr/>
      </dsp:nvSpPr>
      <dsp:spPr>
        <a:xfrm>
          <a:off x="0" y="1547928"/>
          <a:ext cx="8229600" cy="14301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</a:rPr>
            <a:t>Above threshold of plagiarism provided by 30%</a:t>
          </a:r>
          <a:endParaRPr lang="en-US" sz="3600" kern="1200"/>
        </a:p>
      </dsp:txBody>
      <dsp:txXfrm>
        <a:off x="69812" y="1617740"/>
        <a:ext cx="8089976" cy="1290481"/>
      </dsp:txXfrm>
    </dsp:sp>
    <dsp:sp modelId="{8FA47A63-D0C8-40DB-B8D8-5B94E0BB8FEE}">
      <dsp:nvSpPr>
        <dsp:cNvPr id="0" name=""/>
        <dsp:cNvSpPr/>
      </dsp:nvSpPr>
      <dsp:spPr>
        <a:xfrm>
          <a:off x="0" y="3081714"/>
          <a:ext cx="8229600" cy="14301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</a:rPr>
            <a:t>Stronger indication that plagiarism has occurred</a:t>
          </a:r>
          <a:endParaRPr lang="en-US" sz="3600" kern="1200"/>
        </a:p>
      </dsp:txBody>
      <dsp:txXfrm>
        <a:off x="69812" y="3151526"/>
        <a:ext cx="8089976" cy="1290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01FDBD-33DD-C095-BA58-B9FE232A07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2871B-867D-202B-F000-8C3E904861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6F951-AD65-4669-9CAA-2CC13EB515F4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7B5D2-567E-626D-8BC7-189AF58F4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F5E47-2942-E9AE-C0EA-056194FEEF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72533-678D-4218-BB6E-6C48682FD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0041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D4B1E-0B31-419B-BA12-0C9F583A6D6C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BC2D2-C285-4FEB-A8A5-1E6C715207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3955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Mohsin</a:t>
            </a:r>
          </a:p>
        </p:txBody>
      </p:sp>
    </p:spTree>
    <p:extLst>
      <p:ext uri="{BB962C8B-B14F-4D97-AF65-F5344CB8AC3E}">
        <p14:creationId xmlns:p14="http://schemas.microsoft.com/office/powerpoint/2010/main" val="756386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A4E8B-7DB7-B9DA-1C21-D0C985B80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D4FAE-4DE9-37E7-AAFD-E0ADEF4C8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70A0F-2AC6-E1FB-C43B-FE1F671EA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Luigi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2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lucas</a:t>
            </a:r>
          </a:p>
        </p:txBody>
      </p:sp>
    </p:spTree>
    <p:extLst>
      <p:ext uri="{BB962C8B-B14F-4D97-AF65-F5344CB8AC3E}">
        <p14:creationId xmlns:p14="http://schemas.microsoft.com/office/powerpoint/2010/main" val="176323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Dennis</a:t>
            </a:r>
          </a:p>
          <a:p>
            <a:r>
              <a:rPr lang="en-US" b="1"/>
              <a:t>We chose </a:t>
            </a:r>
            <a:r>
              <a:rPr lang="en-US" b="1" err="1"/>
              <a:t>Firestore</a:t>
            </a:r>
            <a:r>
              <a:rPr lang="en-US" b="1"/>
              <a:t> because we wanted a way to immediately notify the client of a job's status in real 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5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Dennis</a:t>
            </a:r>
          </a:p>
          <a:p>
            <a:r>
              <a:rPr lang="en-US" b="1"/>
              <a:t>We chose S3 because we needed a place to dump large amounts of code files for low cost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08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Dennis</a:t>
            </a:r>
          </a:p>
          <a:p>
            <a:r>
              <a:rPr lang="en-US" b="1"/>
              <a:t>Even if a server goes down, messages will still exist </a:t>
            </a:r>
          </a:p>
          <a:p>
            <a:r>
              <a:rPr lang="en-US" b="1"/>
              <a:t>We chose SQS because it can bridge our two servers together to hand off a job from the node server to the Python server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8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1FA3D-AA28-C2CE-35EA-6023FA2D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933A6-CF02-EB63-7BAA-D8AC2C6C7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DBAA6-55C9-F272-7027-4F45CBDCB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Dennis</a:t>
            </a:r>
          </a:p>
        </p:txBody>
      </p:sp>
    </p:spTree>
    <p:extLst>
      <p:ext uri="{BB962C8B-B14F-4D97-AF65-F5344CB8AC3E}">
        <p14:creationId xmlns:p14="http://schemas.microsoft.com/office/powerpoint/2010/main" val="3301570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99BE2-C14F-3614-4F64-31BFA7463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2E862-EDFB-016E-8976-64D7CEC13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6E1D8-E272-437E-599F-122C5CF6E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Dennis</a:t>
            </a:r>
          </a:p>
        </p:txBody>
      </p:sp>
    </p:spTree>
    <p:extLst>
      <p:ext uri="{BB962C8B-B14F-4D97-AF65-F5344CB8AC3E}">
        <p14:creationId xmlns:p14="http://schemas.microsoft.com/office/powerpoint/2010/main" val="1261062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F3CC4-16BE-14AC-29A9-8E7559393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B3529-7C19-14CD-D2E3-168DD6CAE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602507-0573-E12E-0F12-FF6C03169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Luigi</a:t>
            </a:r>
          </a:p>
        </p:txBody>
      </p:sp>
    </p:spTree>
    <p:extLst>
      <p:ext uri="{BB962C8B-B14F-4D97-AF65-F5344CB8AC3E}">
        <p14:creationId xmlns:p14="http://schemas.microsoft.com/office/powerpoint/2010/main" val="4287516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5A993-C93A-B45F-78D9-EB929F9AD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4DB45-931B-4B97-EB5D-2B912D2DF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08E86-630B-DC2B-0DF1-8CB9D73EC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Luigi</a:t>
            </a:r>
          </a:p>
        </p:txBody>
      </p:sp>
    </p:spTree>
    <p:extLst>
      <p:ext uri="{BB962C8B-B14F-4D97-AF65-F5344CB8AC3E}">
        <p14:creationId xmlns:p14="http://schemas.microsoft.com/office/powerpoint/2010/main" val="947423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D5D3B-4BCE-A80C-D4C3-DA53FC335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75CAF-CC57-62CF-9B98-822A9BCF4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F88041-8396-7A8C-0C81-4C891E94F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Luigi</a:t>
            </a:r>
          </a:p>
        </p:txBody>
      </p:sp>
    </p:spTree>
    <p:extLst>
      <p:ext uri="{BB962C8B-B14F-4D97-AF65-F5344CB8AC3E}">
        <p14:creationId xmlns:p14="http://schemas.microsoft.com/office/powerpoint/2010/main" val="412831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Mohsin</a:t>
            </a:r>
          </a:p>
        </p:txBody>
      </p:sp>
    </p:spTree>
    <p:extLst>
      <p:ext uri="{BB962C8B-B14F-4D97-AF65-F5344CB8AC3E}">
        <p14:creationId xmlns:p14="http://schemas.microsoft.com/office/powerpoint/2010/main" val="258161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-You are a professor</a:t>
            </a:r>
          </a:p>
          <a:p>
            <a:r>
              <a:rPr lang="en-CA"/>
              <a:t>-you give an assignments to your students</a:t>
            </a:r>
          </a:p>
          <a:p>
            <a:r>
              <a:rPr lang="en-CA"/>
              <a:t>-later you suspect that there has been some cheating involved</a:t>
            </a:r>
          </a:p>
          <a:p>
            <a:r>
              <a:rPr lang="en-CA"/>
              <a:t>- What tools can you use to confirm your suspicions</a:t>
            </a:r>
          </a:p>
        </p:txBody>
      </p:sp>
    </p:spTree>
    <p:extLst>
      <p:ext uri="{BB962C8B-B14F-4D97-AF65-F5344CB8AC3E}">
        <p14:creationId xmlns:p14="http://schemas.microsoft.com/office/powerpoint/2010/main" val="2512830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Mohsin</a:t>
            </a:r>
          </a:p>
        </p:txBody>
      </p:sp>
    </p:spTree>
    <p:extLst>
      <p:ext uri="{BB962C8B-B14F-4D97-AF65-F5344CB8AC3E}">
        <p14:creationId xmlns:p14="http://schemas.microsoft.com/office/powerpoint/2010/main" val="203046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Mohsin</a:t>
            </a:r>
          </a:p>
        </p:txBody>
      </p:sp>
    </p:spTree>
    <p:extLst>
      <p:ext uri="{BB962C8B-B14F-4D97-AF65-F5344CB8AC3E}">
        <p14:creationId xmlns:p14="http://schemas.microsoft.com/office/powerpoint/2010/main" val="3214682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Mohsin and Lucas</a:t>
            </a:r>
          </a:p>
        </p:txBody>
      </p:sp>
    </p:spTree>
    <p:extLst>
      <p:ext uri="{BB962C8B-B14F-4D97-AF65-F5344CB8AC3E}">
        <p14:creationId xmlns:p14="http://schemas.microsoft.com/office/powerpoint/2010/main" val="109194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Luigi</a:t>
            </a:r>
          </a:p>
        </p:txBody>
      </p:sp>
    </p:spTree>
    <p:extLst>
      <p:ext uri="{BB962C8B-B14F-4D97-AF65-F5344CB8AC3E}">
        <p14:creationId xmlns:p14="http://schemas.microsoft.com/office/powerpoint/2010/main" val="63427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Luigi</a:t>
            </a:r>
          </a:p>
        </p:txBody>
      </p:sp>
    </p:spTree>
    <p:extLst>
      <p:ext uri="{BB962C8B-B14F-4D97-AF65-F5344CB8AC3E}">
        <p14:creationId xmlns:p14="http://schemas.microsoft.com/office/powerpoint/2010/main" val="56881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Luigi</a:t>
            </a:r>
          </a:p>
        </p:txBody>
      </p:sp>
    </p:spTree>
    <p:extLst>
      <p:ext uri="{BB962C8B-B14F-4D97-AF65-F5344CB8AC3E}">
        <p14:creationId xmlns:p14="http://schemas.microsoft.com/office/powerpoint/2010/main" val="160759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AC4-7A09-4092-864F-9411CBFCE064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r>
              <a:rPr lang="en-US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FD9B-AEBE-4B6A-B4CF-D736AB2F8B9C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81FA-67E7-40B9-935B-FE1799700F2F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1A30-952A-46E1-B4D5-52BCCFCC1B96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34DD-3AA2-401E-8D3B-11BDF5592B82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4F7C-FAF1-4957-B954-6864DDA52588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395E-61D3-4103-BD95-48D43EF0A1F5}" type="datetime1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19D-4EE5-4336-A60D-F01ADC3A0D01}" type="datetime1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1D68-742E-4899-8E2D-6141EB8E476E}" type="datetime1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655F-91A4-4CC8-9257-2E22D9227233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30C84-6716-4411-8E45-5CAA59A688A3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6E096-731F-448F-8D4B-E01C3EE6D4DD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r>
              <a:rPr lang="en-US"/>
              <a:t>/23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F79F8-74D7-F7C7-33D5-9F29DB45C4EF}"/>
              </a:ext>
            </a:extLst>
          </p:cNvPr>
          <p:cNvSpPr txBox="1"/>
          <p:nvPr userDrawn="1"/>
        </p:nvSpPr>
        <p:spPr>
          <a:xfrm>
            <a:off x="4172607" y="638157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5FB954E-86A1-4B2E-B3C0-EA173B1EE7AB}" type="slidenum">
              <a:rPr lang="en-CA" smtClean="0"/>
              <a:t>‹#›</a:t>
            </a:fld>
            <a:r>
              <a:rPr lang="en-CA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EB52786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EEB8C48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ea typeface="Calibri"/>
                <a:cs typeface="Calibri"/>
              </a:rPr>
              <a:t>Syntax Sentinels</a:t>
            </a:r>
            <a:br>
              <a:rPr lang="en-US">
                <a:ea typeface="Calibri"/>
                <a:cs typeface="Calibri"/>
              </a:rPr>
            </a:br>
            <a:r>
              <a:rPr lang="en-US" sz="3200">
                <a:ea typeface="Calibri"/>
                <a:cs typeface="Calibri"/>
              </a:rPr>
              <a:t>Team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An NLP-based code plagiarism detector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7E94-5BF9-FCC2-D51C-8CA9A8C0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" y="687480"/>
            <a:ext cx="7197651" cy="10187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Comprehensive Detection via an NLP approach</a:t>
            </a:r>
            <a:br>
              <a:rPr lang="en-US" sz="2800" b="1"/>
            </a:br>
            <a:endParaRPr lang="en-CA" sz="2800" b="1"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DF2BB-96E0-730B-DB09-9677B47D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80" y="1502814"/>
            <a:ext cx="5487962" cy="451335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600" b="1"/>
              <a:t>Semantic Understanding</a:t>
            </a:r>
            <a:endParaRPr lang="en-US" sz="160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Unlike traditional tools that rely on </a:t>
            </a:r>
            <a:r>
              <a:rPr lang="en-US" sz="1600" b="1"/>
              <a:t>syntactic</a:t>
            </a:r>
            <a:r>
              <a:rPr lang="en-US" sz="1600"/>
              <a:t> matching (such as MOSS), our system uses </a:t>
            </a:r>
            <a:r>
              <a:rPr lang="en-US" sz="1600" b="1"/>
              <a:t>Natural Language Processing (NLP)</a:t>
            </a:r>
            <a:r>
              <a:rPr lang="en-US" sz="1600"/>
              <a:t> to understand the </a:t>
            </a:r>
            <a:r>
              <a:rPr lang="en-US" sz="1600" b="1"/>
              <a:t>semantic </a:t>
            </a:r>
            <a:r>
              <a:rPr lang="en-US" sz="1600"/>
              <a:t>of the code.</a:t>
            </a:r>
            <a:endParaRPr lang="en-US" sz="16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b="1">
                <a:ea typeface="Calibri"/>
                <a:cs typeface="Calibri"/>
              </a:rPr>
              <a:t>Why is this better</a:t>
            </a:r>
            <a:endParaRPr lang="en-US"/>
          </a:p>
          <a:p>
            <a:pPr>
              <a:lnSpc>
                <a:spcPct val="90000"/>
              </a:lnSpc>
              <a:buFont typeface="Arial,Sans-Serif" panose="020B0604020202020204" pitchFamily="34" charset="0"/>
              <a:buChar char="•"/>
            </a:pPr>
            <a:r>
              <a:rPr lang="en-US" sz="1600">
                <a:ea typeface="Calibri"/>
                <a:cs typeface="Calibri"/>
              </a:rPr>
              <a:t>This makes our product more effective at catching </a:t>
            </a:r>
            <a:r>
              <a:rPr lang="en-US" sz="1600" b="1">
                <a:ea typeface="Calibri"/>
                <a:cs typeface="Calibri"/>
              </a:rPr>
              <a:t>advanced plagiarism</a:t>
            </a:r>
            <a:r>
              <a:rPr lang="en-US" sz="1600">
                <a:ea typeface="Calibri"/>
                <a:cs typeface="Calibri"/>
              </a:rPr>
              <a:t> techniques like </a:t>
            </a:r>
            <a:r>
              <a:rPr lang="en-US" sz="1600" b="1">
                <a:ea typeface="Calibri"/>
                <a:cs typeface="Calibri"/>
              </a:rPr>
              <a:t>code obfuscation, inlining, block reordering and variable renaming</a:t>
            </a:r>
            <a:r>
              <a:rPr lang="en-US" sz="1600">
                <a:ea typeface="Calibri"/>
                <a:cs typeface="Calibri"/>
              </a:rPr>
              <a:t>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All in all, this improves detection of </a:t>
            </a:r>
            <a:r>
              <a:rPr lang="en-US" sz="1600" b="1"/>
              <a:t>logic-preserving plagiarism</a:t>
            </a:r>
            <a:r>
              <a:rPr lang="en-US" sz="1600"/>
              <a:t> where code structure is changed but the functionality remains the same.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Subtitles">
            <a:extLst>
              <a:ext uri="{FF2B5EF4-FFF2-40B4-BE49-F238E27FC236}">
                <a16:creationId xmlns:a16="http://schemas.microsoft.com/office/drawing/2014/main" id="{4FF0CA1D-C203-04FA-8CB2-988D60E87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505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79" y="633619"/>
            <a:ext cx="409336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3BD77-681C-AF01-F413-E2B8D45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978408"/>
            <a:ext cx="3455289" cy="1106424"/>
          </a:xfrm>
        </p:spPr>
        <p:txBody>
          <a:bodyPr>
            <a:normAutofit/>
          </a:bodyPr>
          <a:lstStyle/>
          <a:p>
            <a:r>
              <a:rPr lang="en-US" sz="2500" b="1"/>
              <a:t>Detailed Reports</a:t>
            </a:r>
            <a:endParaRPr lang="en-CA" sz="2500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3" y="1181536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2" y="2185416"/>
            <a:ext cx="3334863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7320-22F4-B5E1-51F5-50A91F269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9532" y="2356112"/>
            <a:ext cx="4540074" cy="35021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1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Provides comprehensive reports which includes:</a:t>
            </a:r>
          </a:p>
          <a:p>
            <a:pPr lvl="2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Similarity scores as a histogram</a:t>
            </a:r>
            <a:endParaRPr lang="en-US">
              <a:ea typeface="Calibri"/>
              <a:cs typeface="Calibri"/>
            </a:endParaRPr>
          </a:p>
          <a:p>
            <a:pPr lvl="2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Line by line analysis of file pairs</a:t>
            </a:r>
            <a:endParaRPr lang="en-US">
              <a:ea typeface="Calibri"/>
              <a:cs typeface="Calibri"/>
            </a:endParaRPr>
          </a:p>
          <a:p>
            <a:pPr lvl="1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Helps users understand plagiarism insights clearly.</a:t>
            </a:r>
            <a:endParaRPr lang="en-US" sz="2400">
              <a:ea typeface="Calibri"/>
              <a:cs typeface="Calibri"/>
            </a:endParaRPr>
          </a:p>
          <a:p>
            <a:endParaRPr lang="en-CA" sz="2400"/>
          </a:p>
        </p:txBody>
      </p:sp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523A3FAE-B8DA-4D7F-590F-BA315F96EF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872" r="2" b="2"/>
          <a:stretch/>
        </p:blipFill>
        <p:spPr>
          <a:xfrm>
            <a:off x="4743449" y="10"/>
            <a:ext cx="4093363" cy="3337549"/>
          </a:xfrm>
          <a:prstGeom prst="rect">
            <a:avLst/>
          </a:prstGeom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22B37E6-7432-FCA2-87B4-3B99422ED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587" y="3375667"/>
            <a:ext cx="4658413" cy="30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D56C-38C8-4AFC-ACE2-92A7AA5B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/>
              <a:t>Why these features matter?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4099D3-2291-5D9F-E9F7-A6890DBBAC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70576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2587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BE0C08-8B85-2CAC-41B2-435872BD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6D77-2488-181E-5164-5D3B0499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" y="687480"/>
            <a:ext cx="7197651" cy="10187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Changes to requirements documentation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42149-9E0E-5A4A-74CA-3DE0F5AA4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80" y="1502814"/>
            <a:ext cx="5487962" cy="451335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600" b="1">
                <a:ea typeface="Calibri"/>
                <a:cs typeface="Calibri"/>
              </a:rPr>
              <a:t>Zero Data Retention (ZDR)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Calibri"/>
                <a:cs typeface="Calibri"/>
              </a:rPr>
              <a:t>This was limiting from a user perspective.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Calibri"/>
                <a:cs typeface="Calibri"/>
              </a:rPr>
              <a:t>Eliminating this requirement helped to streamline the user experience.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>
                <a:ea typeface="Calibri"/>
                <a:cs typeface="Calibri"/>
              </a:rPr>
              <a:t>Emailing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Calibri"/>
                <a:cs typeface="Calibri"/>
              </a:rPr>
              <a:t>The </a:t>
            </a:r>
            <a:r>
              <a:rPr lang="en-US" sz="1600">
                <a:ea typeface="+mn-lt"/>
                <a:cs typeface="+mn-lt"/>
              </a:rPr>
              <a:t>user flow for our revision 0 (receiving an email with your results) was not intuitive.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Calibri"/>
                <a:cs typeface="Calibri"/>
              </a:rPr>
              <a:t>Instead of sending the results in a zip file, we have a button to download the results.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77CBE-0C27-D815-D72E-4051D0624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3FCC67-A385-CD6E-1416-0CBBC99E2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2F3CB9E8-6F68-DA88-5908-056303BFE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6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D8E1F-F136-2873-EE33-FA643CD1C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24BC-E7C0-5321-3D02-777D10E21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8000" b="1"/>
              <a:t>Architecture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206632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8CCA8-0E40-A15C-DFA4-01F4631C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" y="-2116"/>
            <a:ext cx="9141438" cy="1390419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Architecture</a:t>
            </a:r>
            <a:endParaRPr lang="en-US" sz="4800" b="1" kern="12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DEB663A7-31A1-BDC0-C3B8-9FDCF2965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6185"/>
            <a:ext cx="9144000" cy="456834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26426A-4431-5D67-B570-12A410A015AC}"/>
              </a:ext>
            </a:extLst>
          </p:cNvPr>
          <p:cNvGrpSpPr/>
          <p:nvPr/>
        </p:nvGrpSpPr>
        <p:grpSpPr>
          <a:xfrm>
            <a:off x="8249214" y="2548413"/>
            <a:ext cx="643353" cy="579517"/>
            <a:chOff x="7321561" y="2957022"/>
            <a:chExt cx="643353" cy="579517"/>
          </a:xfrm>
        </p:grpSpPr>
        <p:sp>
          <p:nvSpPr>
            <p:cNvPr id="4" name="Flowchart: Preparation 3">
              <a:extLst>
                <a:ext uri="{FF2B5EF4-FFF2-40B4-BE49-F238E27FC236}">
                  <a16:creationId xmlns:a16="http://schemas.microsoft.com/office/drawing/2014/main" id="{AE77F15D-8231-1826-ECC3-70B43028D9E0}"/>
                </a:ext>
              </a:extLst>
            </p:cNvPr>
            <p:cNvSpPr/>
            <p:nvPr/>
          </p:nvSpPr>
          <p:spPr>
            <a:xfrm>
              <a:off x="7321561" y="2957022"/>
              <a:ext cx="641053" cy="579517"/>
            </a:xfrm>
            <a:prstGeom prst="flowChartPreparation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6F140B-6121-C2FD-97D7-ED04C38D5D43}"/>
                </a:ext>
              </a:extLst>
            </p:cNvPr>
            <p:cNvSpPr txBox="1"/>
            <p:nvPr/>
          </p:nvSpPr>
          <p:spPr>
            <a:xfrm>
              <a:off x="7408084" y="3104157"/>
              <a:ext cx="55683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>
                  <a:latin typeface="Amasis MT Pro"/>
                  <a:ea typeface="Calibri"/>
                  <a:cs typeface="Calibri"/>
                </a:rPr>
                <a:t>NLP</a:t>
              </a:r>
              <a:endParaRPr lang="en-US" sz="1200">
                <a:latin typeface="Amasis MT Pro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AF860D-179E-3EFD-15B2-12F789641CD7}"/>
              </a:ext>
            </a:extLst>
          </p:cNvPr>
          <p:cNvCxnSpPr/>
          <p:nvPr/>
        </p:nvCxnSpPr>
        <p:spPr>
          <a:xfrm flipH="1" flipV="1">
            <a:off x="8572085" y="3122128"/>
            <a:ext cx="2208" cy="42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863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A8BF-9176-4C37-E418-A19022A15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608852-7446-B7DE-AB67-E029D0E95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 descr="A yellow folded paper&#10;&#10;AI-generated content may be incorrect.">
            <a:extLst>
              <a:ext uri="{FF2B5EF4-FFF2-40B4-BE49-F238E27FC236}">
                <a16:creationId xmlns:a16="http://schemas.microsoft.com/office/drawing/2014/main" id="{5CC93E75-F5DA-C27C-A7DE-6398B1CE4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9350" y="2522538"/>
            <a:ext cx="1924050" cy="18023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4D4BD1-969E-FD2E-959E-4C1676CF14F0}"/>
              </a:ext>
            </a:extLst>
          </p:cNvPr>
          <p:cNvSpPr txBox="1"/>
          <p:nvPr/>
        </p:nvSpPr>
        <p:spPr>
          <a:xfrm>
            <a:off x="1471083" y="433916"/>
            <a:ext cx="4150784" cy="684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50" b="1">
                <a:ea typeface="Calibri"/>
                <a:cs typeface="Calibri"/>
              </a:rPr>
              <a:t>Firebase - </a:t>
            </a:r>
            <a:r>
              <a:rPr lang="en-US" sz="3850" b="1" err="1">
                <a:ea typeface="Calibri"/>
                <a:cs typeface="Calibri"/>
              </a:rPr>
              <a:t>Firestore</a:t>
            </a:r>
            <a:endParaRPr lang="en-US" sz="3850" b="1"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D7212-AAE9-CE9B-92E3-62CCFEE21705}"/>
              </a:ext>
            </a:extLst>
          </p:cNvPr>
          <p:cNvSpPr txBox="1"/>
          <p:nvPr/>
        </p:nvSpPr>
        <p:spPr>
          <a:xfrm>
            <a:off x="539750" y="1122787"/>
            <a:ext cx="5323416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What is </a:t>
            </a:r>
            <a:r>
              <a:rPr lang="en-US" b="1" err="1">
                <a:ea typeface="Calibri"/>
                <a:cs typeface="Calibri"/>
              </a:rPr>
              <a:t>Firestore</a:t>
            </a:r>
            <a:r>
              <a:rPr lang="en-US" b="1">
                <a:ea typeface="Calibri"/>
                <a:cs typeface="Calibri"/>
              </a:rPr>
              <a:t>?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ea typeface="Calibri"/>
                <a:cs typeface="Calibri"/>
              </a:rPr>
              <a:t>Firestore</a:t>
            </a:r>
            <a:r>
              <a:rPr lang="en-US">
                <a:ea typeface="Calibri"/>
                <a:cs typeface="Calibri"/>
              </a:rPr>
              <a:t> is a </a:t>
            </a:r>
            <a:r>
              <a:rPr lang="en-US" b="1">
                <a:ea typeface="Calibri"/>
                <a:cs typeface="Calibri"/>
              </a:rPr>
              <a:t>NoSQL database 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ea typeface="Calibri"/>
                <a:cs typeface="Calibri"/>
              </a:rPr>
              <a:t>Firestore</a:t>
            </a:r>
            <a:r>
              <a:rPr lang="en-US">
                <a:ea typeface="Calibri"/>
                <a:cs typeface="Calibri"/>
              </a:rPr>
              <a:t> lives on the </a:t>
            </a:r>
            <a:r>
              <a:rPr lang="en-US" b="1">
                <a:ea typeface="Calibri"/>
                <a:cs typeface="Calibri"/>
              </a:rPr>
              <a:t>cloud</a:t>
            </a:r>
            <a:r>
              <a:rPr lang="en-US">
                <a:ea typeface="Calibri"/>
                <a:cs typeface="Calibri"/>
              </a:rPr>
              <a:t>, and is built on Google's infrastructure</a:t>
            </a:r>
          </a:p>
          <a:p>
            <a:r>
              <a:rPr lang="en-US" b="1">
                <a:ea typeface="Calibri"/>
                <a:cs typeface="Calibri"/>
              </a:rPr>
              <a:t>Why </a:t>
            </a:r>
            <a:r>
              <a:rPr lang="en-US" b="1" err="1">
                <a:ea typeface="Calibri"/>
                <a:cs typeface="Calibri"/>
              </a:rPr>
              <a:t>Firestore</a:t>
            </a:r>
            <a:r>
              <a:rPr lang="en-US" b="1">
                <a:ea typeface="Calibri"/>
                <a:cs typeface="Calibri"/>
              </a:rPr>
              <a:t>?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We wanted to utilize a NoSQL database due to the unstructured nature of the data contained in a job</a:t>
            </a:r>
          </a:p>
          <a:p>
            <a:pPr marL="285750" indent="-285750">
              <a:buFont typeface="Calibri"/>
              <a:buChar char="-"/>
            </a:pPr>
            <a:r>
              <a:rPr lang="en-US" b="1">
                <a:ea typeface="Calibri"/>
                <a:cs typeface="Calibri"/>
              </a:rPr>
              <a:t>Real Time Sync</a:t>
            </a:r>
            <a:r>
              <a:rPr lang="en-US">
                <a:ea typeface="Calibri"/>
                <a:cs typeface="Calibri"/>
              </a:rPr>
              <a:t> – Connected clients receive updated data in real time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Other NoSQL databases such as DynamoDB or MongoDB require extra set up and cost to make this possible</a:t>
            </a:r>
          </a:p>
          <a:p>
            <a:pPr marL="285750" indent="-285750">
              <a:buFont typeface="Calibri"/>
              <a:buChar char="-"/>
            </a:pPr>
            <a:r>
              <a:rPr lang="en-US" b="1">
                <a:ea typeface="Calibri"/>
                <a:cs typeface="Calibri"/>
              </a:rPr>
              <a:t>No Management Required </a:t>
            </a:r>
            <a:r>
              <a:rPr lang="en-US">
                <a:ea typeface="Calibri"/>
                <a:cs typeface="Calibri"/>
              </a:rPr>
              <a:t>– </a:t>
            </a:r>
            <a:r>
              <a:rPr lang="en-US" err="1">
                <a:ea typeface="Calibri"/>
                <a:cs typeface="Calibri"/>
              </a:rPr>
              <a:t>Firestore</a:t>
            </a:r>
            <a:r>
              <a:rPr lang="en-US">
                <a:ea typeface="Calibri"/>
                <a:cs typeface="Calibri"/>
              </a:rPr>
              <a:t> is fully managed by Firebase. Scaling read/write capacities are done automatically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No need to manage read/write capacities (in DynamoDB), or manage clusters (in MongoDB)</a:t>
            </a:r>
          </a:p>
          <a:p>
            <a:pPr marL="285750" indent="-285750">
              <a:buFont typeface="Calibri"/>
              <a:buChar char="-"/>
            </a:pP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969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81EB88-21D3-156C-793D-0074132F8ADF}"/>
              </a:ext>
            </a:extLst>
          </p:cNvPr>
          <p:cNvSpPr/>
          <p:nvPr/>
        </p:nvSpPr>
        <p:spPr>
          <a:xfrm>
            <a:off x="-2116" y="-2117"/>
            <a:ext cx="1961049" cy="686223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C14FD8-8103-2D1E-44B9-FBF52C932638}"/>
              </a:ext>
            </a:extLst>
          </p:cNvPr>
          <p:cNvSpPr>
            <a:spLocks noChangeAspect="1"/>
          </p:cNvSpPr>
          <p:nvPr/>
        </p:nvSpPr>
        <p:spPr>
          <a:xfrm>
            <a:off x="974791" y="2367253"/>
            <a:ext cx="2116497" cy="2116497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4A2A9F8-D8C9-83BB-4CE1-C6B618DFA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590" y="2794518"/>
            <a:ext cx="1257301" cy="12573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3BC46E-9EB9-F69F-BBBA-B8ED9AB3970F}"/>
              </a:ext>
            </a:extLst>
          </p:cNvPr>
          <p:cNvSpPr txBox="1"/>
          <p:nvPr/>
        </p:nvSpPr>
        <p:spPr>
          <a:xfrm>
            <a:off x="2764195" y="186611"/>
            <a:ext cx="5728994" cy="684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50" b="1">
                <a:ea typeface="Calibri"/>
                <a:cs typeface="Calibri"/>
              </a:rPr>
              <a:t>Simple Storage Service (S3)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2B748-28AC-A83F-41C9-42E59035FD28}"/>
              </a:ext>
            </a:extLst>
          </p:cNvPr>
          <p:cNvSpPr txBox="1"/>
          <p:nvPr/>
        </p:nvSpPr>
        <p:spPr>
          <a:xfrm>
            <a:off x="3277376" y="1038030"/>
            <a:ext cx="5484067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Calibri"/>
                <a:cs typeface="Calibri"/>
              </a:rPr>
              <a:t>What is S3?</a:t>
            </a:r>
          </a:p>
          <a:p>
            <a:pPr marL="285750" indent="-285750">
              <a:buFont typeface="Calibri"/>
              <a:buChar char="-"/>
            </a:pPr>
            <a:r>
              <a:rPr lang="en-US" sz="2000">
                <a:ea typeface="Calibri"/>
                <a:cs typeface="Calibri"/>
              </a:rPr>
              <a:t>Low cost, high-capacity object storage</a:t>
            </a:r>
          </a:p>
          <a:p>
            <a:pPr marL="285750" indent="-285750">
              <a:buFont typeface="Calibri"/>
              <a:buChar char="-"/>
            </a:pPr>
            <a:r>
              <a:rPr lang="en-US" sz="2000">
                <a:ea typeface="Calibri"/>
                <a:cs typeface="Calibri"/>
              </a:rPr>
              <a:t>Enables fast GET operation on objects </a:t>
            </a:r>
          </a:p>
          <a:p>
            <a:r>
              <a:rPr lang="en-US" sz="2000" b="1">
                <a:ea typeface="Calibri"/>
                <a:cs typeface="Calibri"/>
              </a:rPr>
              <a:t>Why S3?</a:t>
            </a:r>
          </a:p>
          <a:p>
            <a:pPr marL="285750" indent="-285750">
              <a:buFont typeface="Calibri"/>
              <a:buChar char="-"/>
            </a:pPr>
            <a:r>
              <a:rPr lang="en-US" sz="2000">
                <a:ea typeface="Calibri"/>
                <a:cs typeface="Calibri"/>
              </a:rPr>
              <a:t>Zero cost for use cases this product was designed for </a:t>
            </a:r>
          </a:p>
          <a:p>
            <a:pPr marL="285750" indent="-285750">
              <a:buFont typeface="Calibri"/>
              <a:buChar char="-"/>
            </a:pPr>
            <a:r>
              <a:rPr lang="en-US" sz="2000">
                <a:ea typeface="Calibri"/>
                <a:cs typeface="Calibri"/>
              </a:rPr>
              <a:t>Can be scaled up to store much more data, while still costing almost nothing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>
                <a:ea typeface="Calibri"/>
                <a:cs typeface="Calibri"/>
              </a:rPr>
              <a:t>To spend 1 cent, you'd need to upload 10,000 files approximately 43.5 KB each</a:t>
            </a:r>
          </a:p>
          <a:p>
            <a:pPr marL="285750" indent="-28575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Extremely Durable</a:t>
            </a:r>
            <a:r>
              <a:rPr lang="en-US" sz="2000">
                <a:ea typeface="Calibri"/>
                <a:cs typeface="Calibri"/>
              </a:rPr>
              <a:t> – objects in S3 are stored across multiple availability zones, meaning data can be recovered even through disaster</a:t>
            </a:r>
          </a:p>
          <a:p>
            <a:pPr marL="285750" indent="-285750">
              <a:buFont typeface="Calibri"/>
              <a:buChar char="-"/>
            </a:pPr>
            <a:r>
              <a:rPr lang="en-US" sz="2000" b="1">
                <a:ea typeface="Calibri"/>
                <a:cs typeface="Calibri"/>
              </a:rPr>
              <a:t>Highly Secure</a:t>
            </a:r>
            <a:r>
              <a:rPr lang="en-US" sz="2000">
                <a:ea typeface="Calibri"/>
                <a:cs typeface="Calibri"/>
              </a:rPr>
              <a:t> – Data is encrypted, and secured by permissions set by admins</a:t>
            </a:r>
          </a:p>
          <a:p>
            <a:endParaRPr lang="en-US" sz="20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592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BA9E96-3806-447B-0C17-60058C6CC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19E95B-35FB-4487-A0C0-7AE41304D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A white circle with arrows and a square in center&#10;&#10;AI-generated content may be incorrect.">
            <a:extLst>
              <a:ext uri="{FF2B5EF4-FFF2-40B4-BE49-F238E27FC236}">
                <a16:creationId xmlns:a16="http://schemas.microsoft.com/office/drawing/2014/main" id="{4609D6C8-7F1D-E87E-9AA0-3BFA5AEE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13" y="2816678"/>
            <a:ext cx="1220259" cy="1231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2843-A96A-060A-5A6C-640992F3FD3D}"/>
              </a:ext>
            </a:extLst>
          </p:cNvPr>
          <p:cNvSpPr txBox="1"/>
          <p:nvPr/>
        </p:nvSpPr>
        <p:spPr>
          <a:xfrm>
            <a:off x="571500" y="314908"/>
            <a:ext cx="5903944" cy="684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50" b="1">
                <a:ea typeface="Calibri"/>
                <a:cs typeface="Calibri"/>
              </a:rPr>
              <a:t>Simple Queue Service (SQS)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E1330-7072-EE68-2CA4-53F6E9828F01}"/>
              </a:ext>
            </a:extLst>
          </p:cNvPr>
          <p:cNvSpPr txBox="1"/>
          <p:nvPr/>
        </p:nvSpPr>
        <p:spPr>
          <a:xfrm>
            <a:off x="571500" y="1096347"/>
            <a:ext cx="537909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What is SQS?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SQS is a </a:t>
            </a:r>
            <a:r>
              <a:rPr lang="en-US" b="1">
                <a:ea typeface="Calibri"/>
                <a:cs typeface="Calibri"/>
              </a:rPr>
              <a:t>message queuing service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Allows </a:t>
            </a:r>
            <a:r>
              <a:rPr lang="en-US" b="1">
                <a:ea typeface="Calibri"/>
                <a:cs typeface="Calibri"/>
              </a:rPr>
              <a:t>decoupled applications to communicate</a:t>
            </a:r>
            <a:r>
              <a:rPr lang="en-US">
                <a:ea typeface="Calibri"/>
                <a:cs typeface="Calibri"/>
              </a:rPr>
              <a:t> with each other without interfering with each other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No more "Oh no, I broke the endpoint"</a:t>
            </a:r>
          </a:p>
          <a:p>
            <a:r>
              <a:rPr lang="en-US" b="1">
                <a:ea typeface="Calibri"/>
                <a:cs typeface="Calibri"/>
              </a:rPr>
              <a:t>Why SQS?</a:t>
            </a:r>
          </a:p>
          <a:p>
            <a:pPr marL="285750" indent="-285750">
              <a:buFont typeface="Calibri"/>
              <a:buChar char="-"/>
            </a:pPr>
            <a:r>
              <a:rPr lang="en-US" b="1">
                <a:ea typeface="Calibri"/>
                <a:cs typeface="Calibri"/>
              </a:rPr>
              <a:t>NO </a:t>
            </a:r>
            <a:r>
              <a:rPr lang="en-US">
                <a:ea typeface="Calibri"/>
                <a:cs typeface="Calibri"/>
              </a:rPr>
              <a:t>cost – AWS allows you to send 1,000,000 requests in SQS every month, free of charge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Therefore, it is essentially </a:t>
            </a:r>
            <a:r>
              <a:rPr lang="en-US" b="1">
                <a:ea typeface="Calibri"/>
                <a:cs typeface="Calibri"/>
              </a:rPr>
              <a:t>FREE</a:t>
            </a:r>
            <a:r>
              <a:rPr lang="en-US">
                <a:ea typeface="Calibri"/>
                <a:cs typeface="Calibri"/>
              </a:rPr>
              <a:t> (unless you check for plagiarism more than 1,000,000 times a month)</a:t>
            </a:r>
          </a:p>
          <a:p>
            <a:pPr marL="285750" indent="-285750">
              <a:buFont typeface="Calibri"/>
              <a:buChar char="-"/>
            </a:pPr>
            <a:r>
              <a:rPr lang="en-US" b="1">
                <a:ea typeface="Calibri"/>
                <a:cs typeface="Calibri"/>
              </a:rPr>
              <a:t>Very Reliable </a:t>
            </a:r>
            <a:r>
              <a:rPr lang="en-US">
                <a:ea typeface="Calibri"/>
                <a:cs typeface="Calibri"/>
              </a:rPr>
              <a:t>– Provides "at least once" or "exactly once" delivery, ensuring messages are always received</a:t>
            </a:r>
          </a:p>
          <a:p>
            <a:pPr marL="285750" indent="-285750">
              <a:buFont typeface="Calibri"/>
              <a:buChar char="-"/>
            </a:pPr>
            <a:r>
              <a:rPr lang="en-US" b="1">
                <a:ea typeface="Calibri"/>
                <a:cs typeface="Calibri"/>
              </a:rPr>
              <a:t>No Management Required</a:t>
            </a:r>
            <a:r>
              <a:rPr lang="en-US">
                <a:ea typeface="Calibri"/>
                <a:cs typeface="Calibri"/>
              </a:rPr>
              <a:t> – SQS is fully managed by AWS. No need to worry about set up, or scalability. It is all done by AWS</a:t>
            </a:r>
          </a:p>
          <a:p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162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437F4-74B9-496D-135A-F088E99FD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5D4692-D96C-24A8-C727-AAF70153157F}"/>
              </a:ext>
            </a:extLst>
          </p:cNvPr>
          <p:cNvSpPr/>
          <p:nvPr/>
        </p:nvSpPr>
        <p:spPr>
          <a:xfrm>
            <a:off x="-2116" y="-2117"/>
            <a:ext cx="1961049" cy="686223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580C5B-25E8-8588-0E97-795C33D272E6}"/>
              </a:ext>
            </a:extLst>
          </p:cNvPr>
          <p:cNvSpPr>
            <a:spLocks noChangeAspect="1"/>
          </p:cNvSpPr>
          <p:nvPr/>
        </p:nvSpPr>
        <p:spPr>
          <a:xfrm>
            <a:off x="974791" y="2367253"/>
            <a:ext cx="2116497" cy="2116497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6D0C52-AB3B-ED17-9AA9-48777EE6E66A}"/>
              </a:ext>
            </a:extLst>
          </p:cNvPr>
          <p:cNvSpPr txBox="1"/>
          <p:nvPr/>
        </p:nvSpPr>
        <p:spPr>
          <a:xfrm>
            <a:off x="2764195" y="186611"/>
            <a:ext cx="5728994" cy="684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50" b="1">
                <a:ea typeface="Calibri"/>
                <a:cs typeface="Calibri"/>
              </a:rPr>
              <a:t>Model Design (Diagram)</a:t>
            </a:r>
          </a:p>
        </p:txBody>
      </p:sp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50C82770-1512-E759-A6D0-3BDEBCFA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637" y="871414"/>
            <a:ext cx="4718109" cy="5323756"/>
          </a:xfrm>
          <a:prstGeom prst="rect">
            <a:avLst/>
          </a:prstGeom>
        </p:spPr>
      </p:pic>
      <p:pic>
        <p:nvPicPr>
          <p:cNvPr id="8" name="Picture 7" descr="A purple hexagon with black text&#10;&#10;AI-generated content may be incorrect.">
            <a:extLst>
              <a:ext uri="{FF2B5EF4-FFF2-40B4-BE49-F238E27FC236}">
                <a16:creationId xmlns:a16="http://schemas.microsoft.com/office/drawing/2014/main" id="{462B64B7-5055-B2BE-F019-A1904DEB2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553" y="2777364"/>
            <a:ext cx="1361937" cy="13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31ECA-DE9B-7177-1A34-E7B5B301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7601"/>
            <a:ext cx="8229600" cy="3073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latin typeface="Arial"/>
                <a:cs typeface="Arial"/>
              </a:rPr>
              <a:t>Meet the Team</a:t>
            </a:r>
            <a:r>
              <a:rPr lang="en-US" sz="1800">
                <a:latin typeface="Arial"/>
                <a:cs typeface="Arial"/>
              </a:rPr>
              <a:t> – Introduction to team members.</a:t>
            </a:r>
            <a:endParaRPr lang="en-US">
              <a:ea typeface="Calibri"/>
              <a:cs typeface="Calibri"/>
            </a:endParaRPr>
          </a:p>
          <a:p>
            <a:r>
              <a:rPr lang="en-US" sz="1800" b="1">
                <a:latin typeface="Arial"/>
                <a:cs typeface="Arial"/>
              </a:rPr>
              <a:t>Existing Solutions: MOSS</a:t>
            </a:r>
            <a:r>
              <a:rPr lang="en-US" sz="1800">
                <a:latin typeface="Arial"/>
                <a:cs typeface="Arial"/>
              </a:rPr>
              <a:t> – Strengths and limitations.</a:t>
            </a:r>
            <a:endParaRPr lang="en-US"/>
          </a:p>
          <a:p>
            <a:r>
              <a:rPr lang="en-US" sz="1800" b="1">
                <a:latin typeface="Arial"/>
                <a:cs typeface="Arial"/>
              </a:rPr>
              <a:t>Why It Matters</a:t>
            </a:r>
            <a:r>
              <a:rPr lang="en-US" sz="1800">
                <a:latin typeface="Arial"/>
                <a:cs typeface="Arial"/>
              </a:rPr>
              <a:t> – Importance of effective plagiarism detection.</a:t>
            </a:r>
            <a:endParaRPr lang="en-US"/>
          </a:p>
          <a:p>
            <a:r>
              <a:rPr lang="en-US" sz="1800" b="1">
                <a:latin typeface="Arial"/>
                <a:cs typeface="Arial"/>
              </a:rPr>
              <a:t>Problem Statement</a:t>
            </a:r>
            <a:r>
              <a:rPr lang="en-US" sz="1800">
                <a:latin typeface="Arial"/>
                <a:cs typeface="Arial"/>
              </a:rPr>
              <a:t> – Challenges with current solutions and our motivation.</a:t>
            </a:r>
            <a:endParaRPr lang="en-US"/>
          </a:p>
          <a:p>
            <a:r>
              <a:rPr lang="en-US" sz="1800" b="1">
                <a:latin typeface="Arial"/>
                <a:cs typeface="Arial"/>
              </a:rPr>
              <a:t>Demo</a:t>
            </a:r>
            <a:r>
              <a:rPr lang="en-US" sz="1800">
                <a:latin typeface="Arial"/>
                <a:cs typeface="Arial"/>
              </a:rPr>
              <a:t> – Live demonstration of the system.</a:t>
            </a:r>
          </a:p>
          <a:p>
            <a:r>
              <a:rPr lang="en-US" sz="1800" b="1">
                <a:latin typeface="Arial"/>
                <a:cs typeface="Arial"/>
              </a:rPr>
              <a:t>Features</a:t>
            </a:r>
            <a:r>
              <a:rPr lang="en-US" sz="1800">
                <a:latin typeface="Arial"/>
                <a:cs typeface="Arial"/>
              </a:rPr>
              <a:t> – Overview of our NLP-based plagiarism detection system.</a:t>
            </a:r>
            <a:endParaRPr lang="en-US">
              <a:ea typeface="Calibri"/>
              <a:cs typeface="Calibri"/>
            </a:endParaRPr>
          </a:p>
          <a:p>
            <a:r>
              <a:rPr lang="en-US" sz="1800" b="1">
                <a:latin typeface="Arial"/>
                <a:cs typeface="Arial"/>
              </a:rPr>
              <a:t>System Architecture</a:t>
            </a:r>
            <a:r>
              <a:rPr lang="en-US" sz="1800">
                <a:latin typeface="Arial"/>
                <a:cs typeface="Arial"/>
              </a:rPr>
              <a:t> – Technical breakdown of how our system works.</a:t>
            </a:r>
          </a:p>
          <a:p>
            <a:r>
              <a:rPr lang="en-US" sz="1800" b="1">
                <a:latin typeface="Arial"/>
                <a:cs typeface="Arial"/>
              </a:rPr>
              <a:t>Model Design </a:t>
            </a:r>
            <a:r>
              <a:rPr lang="en-US" sz="1800">
                <a:latin typeface="Arial"/>
                <a:cs typeface="Arial"/>
              </a:rPr>
              <a:t>– The key components of our model</a:t>
            </a:r>
            <a:endParaRPr lang="en-US"/>
          </a:p>
          <a:p>
            <a:r>
              <a:rPr lang="en-US" sz="1800" b="1">
                <a:latin typeface="Arial"/>
                <a:cs typeface="Arial"/>
              </a:rPr>
              <a:t>Q&amp;A</a:t>
            </a:r>
            <a:r>
              <a:rPr lang="en-US" sz="1800">
                <a:latin typeface="Arial"/>
                <a:cs typeface="Arial"/>
              </a:rPr>
              <a:t> – Open floor for questions.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FD279-9182-57A3-B898-D268FFA9D112}"/>
              </a:ext>
            </a:extLst>
          </p:cNvPr>
          <p:cNvSpPr/>
          <p:nvPr/>
        </p:nvSpPr>
        <p:spPr>
          <a:xfrm>
            <a:off x="-4233" y="0"/>
            <a:ext cx="9148233" cy="1422399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ea typeface="Calibri"/>
                <a:cs typeface="Calibri"/>
              </a:rPr>
              <a:t>Presentation Roadmap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4249649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E6CAE-0D36-2632-6769-807C7A2BC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02D7F2-29B6-217C-D0A6-698CC0174DD4}"/>
              </a:ext>
            </a:extLst>
          </p:cNvPr>
          <p:cNvSpPr/>
          <p:nvPr/>
        </p:nvSpPr>
        <p:spPr>
          <a:xfrm>
            <a:off x="-2116" y="-2117"/>
            <a:ext cx="1961049" cy="686223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B5EDFA-D5D0-2C55-48C7-97C5FC7B77E0}"/>
              </a:ext>
            </a:extLst>
          </p:cNvPr>
          <p:cNvSpPr>
            <a:spLocks noChangeAspect="1"/>
          </p:cNvSpPr>
          <p:nvPr/>
        </p:nvSpPr>
        <p:spPr>
          <a:xfrm>
            <a:off x="974791" y="2367253"/>
            <a:ext cx="2116497" cy="2116497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29BDE-91EA-2B9D-6E11-D160A4B620C9}"/>
              </a:ext>
            </a:extLst>
          </p:cNvPr>
          <p:cNvSpPr txBox="1"/>
          <p:nvPr/>
        </p:nvSpPr>
        <p:spPr>
          <a:xfrm>
            <a:off x="2764195" y="186611"/>
            <a:ext cx="5728994" cy="684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50" b="1">
                <a:ea typeface="Calibri"/>
                <a:cs typeface="Calibri"/>
              </a:rPr>
              <a:t>Model Design (Diagram)</a:t>
            </a:r>
          </a:p>
        </p:txBody>
      </p:sp>
      <p:pic>
        <p:nvPicPr>
          <p:cNvPr id="8" name="Picture 7" descr="A purple hexagon with black text&#10;&#10;AI-generated content may be incorrect.">
            <a:extLst>
              <a:ext uri="{FF2B5EF4-FFF2-40B4-BE49-F238E27FC236}">
                <a16:creationId xmlns:a16="http://schemas.microsoft.com/office/drawing/2014/main" id="{E347F62B-1C53-DC99-4A27-C23BA395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53" y="2777364"/>
            <a:ext cx="1361937" cy="1303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681F14-E8C3-BB19-26F4-B40EE4C0302B}"/>
              </a:ext>
            </a:extLst>
          </p:cNvPr>
          <p:cNvSpPr txBox="1"/>
          <p:nvPr/>
        </p:nvSpPr>
        <p:spPr>
          <a:xfrm>
            <a:off x="3297528" y="1182206"/>
            <a:ext cx="537909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Key Components 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Tokenization Sim Module (MOSS)</a:t>
            </a:r>
          </a:p>
          <a:p>
            <a:r>
              <a:rPr lang="en-US">
                <a:ea typeface="Calibri"/>
                <a:cs typeface="Calibri"/>
              </a:rPr>
              <a:t>- AST Sim Module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NLP Module</a:t>
            </a:r>
          </a:p>
          <a:p>
            <a:pPr marL="285750" indent="-2857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Why include all?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Best of all worlds. Majority of the lifting is done by the NLP module, but additional pointers/clues that the NLP module may not catch can be provided by other similarity methods without significant computational overhead. </a:t>
            </a:r>
          </a:p>
          <a:p>
            <a:pPr marL="285750" indent="-2857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Results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Outperforms standard algorithm on cases where obvious signs of plagiarism are present.</a:t>
            </a:r>
          </a:p>
          <a:p>
            <a:pPr marL="285750" indent="-2857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1995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310E-2B8A-09B2-1042-964BEDB8F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3915-16D3-1FE0-0E33-85CCBE96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>
                <a:ea typeface="Calibri"/>
                <a:cs typeface="Calibri"/>
              </a:rPr>
              <a:t>What are the signs?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4DA00C-0BC5-E4BC-5066-65F6A1C89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8335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6BC1-CF2C-6091-7CAA-B25794B6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"/>
                <a:cs typeface="Calibri"/>
              </a:rPr>
              <a:t>Example</a:t>
            </a:r>
            <a:endParaRPr lang="en-US" b="1"/>
          </a:p>
        </p:txBody>
      </p:sp>
      <p:pic>
        <p:nvPicPr>
          <p:cNvPr id="8" name="Content Placeholder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BA0D921-2F7D-4C30-4A7E-586D3D7AC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48" y="1421596"/>
            <a:ext cx="5042078" cy="23930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4894C-9326-2BBD-DE06-841B80B30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259" y="3965423"/>
            <a:ext cx="6072523" cy="2381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71FE52-FE7A-30B4-11FC-8DFA921D16F0}"/>
              </a:ext>
            </a:extLst>
          </p:cNvPr>
          <p:cNvSpPr txBox="1"/>
          <p:nvPr/>
        </p:nvSpPr>
        <p:spPr>
          <a:xfrm>
            <a:off x="6027091" y="2322241"/>
            <a:ext cx="17718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Plagiarized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01CBE-FE83-4297-CD84-9F3C969C9A0F}"/>
              </a:ext>
            </a:extLst>
          </p:cNvPr>
          <p:cNvSpPr txBox="1"/>
          <p:nvPr/>
        </p:nvSpPr>
        <p:spPr>
          <a:xfrm>
            <a:off x="703823" y="4973142"/>
            <a:ext cx="17718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Original file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66C3B-D11A-EB69-57A9-264898114A3C}"/>
              </a:ext>
            </a:extLst>
          </p:cNvPr>
          <p:cNvSpPr/>
          <p:nvPr/>
        </p:nvSpPr>
        <p:spPr>
          <a:xfrm>
            <a:off x="877614" y="2230820"/>
            <a:ext cx="3284483" cy="231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DA7343-48F2-068F-798F-676DE66C7F27}"/>
              </a:ext>
            </a:extLst>
          </p:cNvPr>
          <p:cNvSpPr/>
          <p:nvPr/>
        </p:nvSpPr>
        <p:spPr>
          <a:xfrm>
            <a:off x="1030013" y="2530364"/>
            <a:ext cx="557049" cy="173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40CE5-6B39-60DC-819E-716A6A30B87B}"/>
              </a:ext>
            </a:extLst>
          </p:cNvPr>
          <p:cNvSpPr/>
          <p:nvPr/>
        </p:nvSpPr>
        <p:spPr>
          <a:xfrm>
            <a:off x="877613" y="2772102"/>
            <a:ext cx="4361793" cy="168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70E6FE-9BE1-D1D4-0306-BF0926EA61B1}"/>
              </a:ext>
            </a:extLst>
          </p:cNvPr>
          <p:cNvSpPr/>
          <p:nvPr/>
        </p:nvSpPr>
        <p:spPr>
          <a:xfrm>
            <a:off x="877612" y="2940267"/>
            <a:ext cx="1975945" cy="15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86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E869C-BE08-AB81-6B91-9272A37B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C26F-5BDE-495B-FF54-FB14CDFE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>
                <a:ea typeface="Calibri"/>
                <a:cs typeface="Calibri"/>
              </a:rPr>
              <a:t>What does MOSS say?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89CEFD-F399-D53D-D5A5-AD79D48B42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5034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B0D0F-F872-3F60-3C2E-7FCCE9883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3CF4C-C47A-3EBC-7C75-FFC6261A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>
                <a:ea typeface="Calibri"/>
                <a:cs typeface="Calibri"/>
              </a:rPr>
              <a:t>What does our model say?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84F851-3C57-EA69-9245-C53DE90225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317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BDF7-802D-7E65-5142-30EAAFCC3F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ea typeface="Calibri"/>
                <a:cs typeface="Calibri"/>
              </a:rPr>
              <a:t>Thanks for listening!</a:t>
            </a:r>
            <a:endParaRPr lang="en-US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EBBED-6BBD-74B1-CC7B-98CA6B118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94802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6BC7D-CACC-2EE5-CB85-21CF6BD0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Another example from dataset</a:t>
            </a:r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993F546-2E96-00BC-F5FA-7A087F837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070" y="1909214"/>
            <a:ext cx="7500731" cy="2174109"/>
          </a:xfrm>
        </p:spPr>
      </p:pic>
    </p:spTree>
    <p:extLst>
      <p:ext uri="{BB962C8B-B14F-4D97-AF65-F5344CB8AC3E}">
        <p14:creationId xmlns:p14="http://schemas.microsoft.com/office/powerpoint/2010/main" val="315836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9740A7-9184-871F-A920-694BEAC53814}"/>
              </a:ext>
            </a:extLst>
          </p:cNvPr>
          <p:cNvSpPr/>
          <p:nvPr/>
        </p:nvSpPr>
        <p:spPr>
          <a:xfrm>
            <a:off x="-2117" y="-2117"/>
            <a:ext cx="9148233" cy="1422399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7C6B2-0B85-5B67-623F-499D8FF1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7055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ea typeface="Calibri"/>
                <a:cs typeface="Calibri"/>
              </a:rPr>
              <a:t>Meet the Team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ED62F6-F02D-8301-DCBF-05E5C9FD5231}"/>
              </a:ext>
            </a:extLst>
          </p:cNvPr>
          <p:cNvSpPr/>
          <p:nvPr/>
        </p:nvSpPr>
        <p:spPr>
          <a:xfrm>
            <a:off x="379682" y="2542076"/>
            <a:ext cx="1368725" cy="13721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2BF214-6BD7-1EAA-F389-7839FD6E99FE}"/>
              </a:ext>
            </a:extLst>
          </p:cNvPr>
          <p:cNvSpPr/>
          <p:nvPr/>
        </p:nvSpPr>
        <p:spPr>
          <a:xfrm>
            <a:off x="2148096" y="2542075"/>
            <a:ext cx="1368725" cy="13721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443751-45E6-851B-DD2A-FFF9986D039F}"/>
              </a:ext>
            </a:extLst>
          </p:cNvPr>
          <p:cNvSpPr/>
          <p:nvPr/>
        </p:nvSpPr>
        <p:spPr>
          <a:xfrm>
            <a:off x="3916512" y="2542076"/>
            <a:ext cx="1368725" cy="13721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BFE6B1-5511-D15C-0254-331FB58C1B22}"/>
              </a:ext>
            </a:extLst>
          </p:cNvPr>
          <p:cNvSpPr/>
          <p:nvPr/>
        </p:nvSpPr>
        <p:spPr>
          <a:xfrm>
            <a:off x="5684927" y="2542075"/>
            <a:ext cx="1368725" cy="13721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490810-8B33-5A67-F938-AA3BBEC4F0D3}"/>
              </a:ext>
            </a:extLst>
          </p:cNvPr>
          <p:cNvSpPr/>
          <p:nvPr/>
        </p:nvSpPr>
        <p:spPr>
          <a:xfrm>
            <a:off x="7453341" y="2542075"/>
            <a:ext cx="1368725" cy="137217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79E9A-CC7F-5747-8033-C5B3AD83989C}"/>
              </a:ext>
            </a:extLst>
          </p:cNvPr>
          <p:cNvSpPr txBox="1"/>
          <p:nvPr/>
        </p:nvSpPr>
        <p:spPr>
          <a:xfrm>
            <a:off x="766535" y="44445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A391B-9EA2-31A3-98C7-67AEF0035D71}"/>
              </a:ext>
            </a:extLst>
          </p:cNvPr>
          <p:cNvSpPr txBox="1"/>
          <p:nvPr/>
        </p:nvSpPr>
        <p:spPr>
          <a:xfrm>
            <a:off x="156325" y="4149913"/>
            <a:ext cx="182284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ea typeface="Calibri"/>
                <a:cs typeface="Calibri"/>
              </a:rPr>
              <a:t>Dennis </a:t>
            </a:r>
          </a:p>
          <a:p>
            <a:pPr algn="ctr"/>
            <a:r>
              <a:rPr lang="en-US" sz="2000" b="1">
                <a:ea typeface="Calibri"/>
                <a:cs typeface="Calibri"/>
              </a:rPr>
              <a:t>Fong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3699A-BA0A-5B69-2933-D941851AE64D}"/>
              </a:ext>
            </a:extLst>
          </p:cNvPr>
          <p:cNvSpPr txBox="1"/>
          <p:nvPr/>
        </p:nvSpPr>
        <p:spPr>
          <a:xfrm>
            <a:off x="2312322" y="4144844"/>
            <a:ext cx="10487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ea typeface="Calibri"/>
                <a:cs typeface="Calibri"/>
              </a:rPr>
              <a:t>Lucas</a:t>
            </a:r>
            <a:endParaRPr lang="en-US" sz="2000">
              <a:ea typeface="Calibri"/>
              <a:cs typeface="Calibri"/>
            </a:endParaRPr>
          </a:p>
          <a:p>
            <a:pPr algn="ctr"/>
            <a:r>
              <a:rPr lang="en-US" sz="2000" b="1">
                <a:ea typeface="Calibri"/>
                <a:cs typeface="Calibri"/>
              </a:rPr>
              <a:t>Chen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BCDAA-FF38-DFC2-5972-BB37D085D89F}"/>
              </a:ext>
            </a:extLst>
          </p:cNvPr>
          <p:cNvSpPr txBox="1"/>
          <p:nvPr/>
        </p:nvSpPr>
        <p:spPr>
          <a:xfrm>
            <a:off x="3332620" y="3999913"/>
            <a:ext cx="254259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ea typeface="Calibri"/>
                <a:cs typeface="Calibri"/>
              </a:rPr>
              <a:t>Mohammad</a:t>
            </a:r>
          </a:p>
          <a:p>
            <a:pPr algn="ctr"/>
            <a:r>
              <a:rPr lang="en-US" sz="2000" b="1">
                <a:ea typeface="Calibri"/>
                <a:cs typeface="Calibri"/>
              </a:rPr>
              <a:t>Mohsin</a:t>
            </a:r>
          </a:p>
          <a:p>
            <a:pPr algn="ctr"/>
            <a:r>
              <a:rPr lang="en-US" sz="2000" b="1">
                <a:ea typeface="Calibri"/>
                <a:cs typeface="Calibri"/>
              </a:rPr>
              <a:t>Khan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DABDA-037A-B784-1371-5ABE291924B8}"/>
              </a:ext>
            </a:extLst>
          </p:cNvPr>
          <p:cNvSpPr txBox="1"/>
          <p:nvPr/>
        </p:nvSpPr>
        <p:spPr>
          <a:xfrm>
            <a:off x="5143500" y="4148667"/>
            <a:ext cx="244474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ea typeface="Calibri"/>
                <a:cs typeface="Calibri"/>
              </a:rPr>
              <a:t>Luigi</a:t>
            </a:r>
          </a:p>
          <a:p>
            <a:pPr algn="ctr"/>
            <a:r>
              <a:rPr lang="en-US" sz="2000" b="1">
                <a:ea typeface="Calibri"/>
                <a:cs typeface="Calibri"/>
              </a:rPr>
              <a:t>Quattrociocchi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14B84F-703A-3531-4D16-C99E7335041F}"/>
              </a:ext>
            </a:extLst>
          </p:cNvPr>
          <p:cNvSpPr txBox="1"/>
          <p:nvPr/>
        </p:nvSpPr>
        <p:spPr>
          <a:xfrm>
            <a:off x="7556500" y="4148666"/>
            <a:ext cx="11747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ea typeface="Calibri"/>
                <a:cs typeface="Calibri"/>
              </a:rPr>
              <a:t>Julian</a:t>
            </a:r>
            <a:endParaRPr lang="en-US"/>
          </a:p>
          <a:p>
            <a:pPr algn="ctr"/>
            <a:r>
              <a:rPr lang="en-US" sz="2000" b="1">
                <a:ea typeface="Calibri"/>
                <a:cs typeface="Calibri"/>
              </a:rPr>
              <a:t>Cecchini</a:t>
            </a:r>
          </a:p>
        </p:txBody>
      </p:sp>
      <p:pic>
        <p:nvPicPr>
          <p:cNvPr id="24" name="Picture 23" descr="A person in a suit and tie holding a dog&#10;&#10;AI-generated content may be incorrect.">
            <a:extLst>
              <a:ext uri="{FF2B5EF4-FFF2-40B4-BE49-F238E27FC236}">
                <a16:creationId xmlns:a16="http://schemas.microsoft.com/office/drawing/2014/main" id="{48EFAFAF-C0CA-5CA7-E48E-BEEB6EA9D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40000"/>
            <a:ext cx="1371600" cy="1375834"/>
          </a:xfrm>
          <a:prstGeom prst="ellipse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5" name="Picture 24" descr="A person standing in front of a pyramid of tennis balls&#10;&#10;AI-generated content may be incorrect.">
            <a:extLst>
              <a:ext uri="{FF2B5EF4-FFF2-40B4-BE49-F238E27FC236}">
                <a16:creationId xmlns:a16="http://schemas.microsoft.com/office/drawing/2014/main" id="{DBF994D0-EF1F-C939-0558-8B99412F0F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555" t="1769" r="29079" b="47884"/>
          <a:stretch/>
        </p:blipFill>
        <p:spPr>
          <a:xfrm>
            <a:off x="5684384" y="2545129"/>
            <a:ext cx="1358437" cy="1365515"/>
          </a:xfrm>
          <a:prstGeom prst="ellipse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3" name="Picture 2" descr="A person standing in front of a fence&#10;&#10;AI-generated content may be incorrect.">
            <a:extLst>
              <a:ext uri="{FF2B5EF4-FFF2-40B4-BE49-F238E27FC236}">
                <a16:creationId xmlns:a16="http://schemas.microsoft.com/office/drawing/2014/main" id="{D87AAC0F-A3E5-52AC-B391-A62A5C68A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57" y="2541134"/>
            <a:ext cx="1371601" cy="1367518"/>
          </a:xfrm>
          <a:prstGeom prst="ellipse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Picture 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F076AB4-173A-00F7-BBBE-AA500B402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992" y="2543577"/>
            <a:ext cx="1371600" cy="1371600"/>
          </a:xfrm>
          <a:prstGeom prst="ellipse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DF44D2-EF7C-732D-46EE-F4140F8BC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5" b="16655"/>
          <a:stretch/>
        </p:blipFill>
        <p:spPr bwMode="auto">
          <a:xfrm>
            <a:off x="7450454" y="2540000"/>
            <a:ext cx="1367519" cy="136751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79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661E-43F3-99C8-7AB6-366A40B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7962"/>
            <a:ext cx="7772400" cy="1362075"/>
          </a:xfrm>
        </p:spPr>
        <p:txBody>
          <a:bodyPr>
            <a:normAutofit/>
          </a:bodyPr>
          <a:lstStyle/>
          <a:p>
            <a:pPr algn="ctr"/>
            <a:r>
              <a:rPr lang="en-CA" sz="4800"/>
              <a:t>Picture this!</a:t>
            </a:r>
          </a:p>
        </p:txBody>
      </p:sp>
    </p:spTree>
    <p:extLst>
      <p:ext uri="{BB962C8B-B14F-4D97-AF65-F5344CB8AC3E}">
        <p14:creationId xmlns:p14="http://schemas.microsoft.com/office/powerpoint/2010/main" val="50694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4FA5-5131-5BD8-7D77-BC131ED9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91" y="687480"/>
            <a:ext cx="6247467" cy="1029340"/>
          </a:xfrm>
        </p:spPr>
        <p:txBody>
          <a:bodyPr>
            <a:normAutofit fontScale="90000"/>
          </a:bodyPr>
          <a:lstStyle/>
          <a:p>
            <a:r>
              <a:rPr lang="en-CA" sz="3850" b="1"/>
              <a:t>Existing Solution: MOSS</a:t>
            </a:r>
            <a:br>
              <a:rPr lang="en-CA" sz="3850" b="1"/>
            </a:br>
            <a:r>
              <a:rPr lang="en-CA" sz="3850" b="1">
                <a:ea typeface="Calibri"/>
                <a:cs typeface="Calibri"/>
              </a:rPr>
              <a:t>(Measure of Software Similarity)</a:t>
            </a:r>
            <a:endParaRPr lang="en-CA" sz="38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62B9-5887-6FDD-6813-2E12D2C31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23" y="1872343"/>
            <a:ext cx="5631744" cy="436759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400" b="1"/>
              <a:t>Strengths:</a:t>
            </a:r>
            <a:endParaRPr lang="en-CA" sz="2400"/>
          </a:p>
          <a:p>
            <a:pPr lvl="1">
              <a:lnSpc>
                <a:spcPct val="90000"/>
              </a:lnSpc>
            </a:pPr>
            <a:r>
              <a:rPr lang="en-CA" sz="1800"/>
              <a:t>Effective for </a:t>
            </a:r>
            <a:r>
              <a:rPr lang="en-CA" sz="1800" b="1"/>
              <a:t>exact and near-exact code matches</a:t>
            </a:r>
            <a:r>
              <a:rPr lang="en-CA" sz="1800"/>
              <a:t>.</a:t>
            </a:r>
          </a:p>
          <a:p>
            <a:pPr lvl="1">
              <a:lnSpc>
                <a:spcPct val="90000"/>
              </a:lnSpc>
            </a:pPr>
            <a:r>
              <a:rPr lang="en-CA" sz="1800"/>
              <a:t>Widely used in </a:t>
            </a:r>
            <a:r>
              <a:rPr lang="en-CA" sz="1800" b="1"/>
              <a:t>academia</a:t>
            </a:r>
            <a:r>
              <a:rPr lang="en-CA" sz="1800"/>
              <a:t> and </a:t>
            </a:r>
            <a:r>
              <a:rPr lang="en-CA" sz="1800" b="1"/>
              <a:t>coding competitions</a:t>
            </a:r>
            <a:r>
              <a:rPr lang="en-CA" sz="1800"/>
              <a:t>.</a:t>
            </a:r>
          </a:p>
          <a:p>
            <a:pPr lvl="1">
              <a:lnSpc>
                <a:spcPct val="90000"/>
              </a:lnSpc>
            </a:pPr>
            <a:r>
              <a:rPr lang="en-CA" sz="1800"/>
              <a:t>Works across multiple programming languages.</a:t>
            </a:r>
          </a:p>
          <a:p>
            <a:pPr>
              <a:lnSpc>
                <a:spcPct val="90000"/>
              </a:lnSpc>
            </a:pPr>
            <a:r>
              <a:rPr lang="en-CA" sz="2400" b="1"/>
              <a:t>Limitations:</a:t>
            </a:r>
            <a:endParaRPr lang="en-CA" sz="2400"/>
          </a:p>
          <a:p>
            <a:pPr lvl="1">
              <a:lnSpc>
                <a:spcPct val="90000"/>
              </a:lnSpc>
            </a:pPr>
            <a:r>
              <a:rPr lang="en-CA" sz="1800" b="1"/>
              <a:t>Syntax-based approach</a:t>
            </a:r>
            <a:r>
              <a:rPr lang="en-CA" sz="1800"/>
              <a:t> – Cannot detect </a:t>
            </a:r>
            <a:r>
              <a:rPr lang="en-CA" sz="1800" b="1"/>
              <a:t>semantic plagiarism</a:t>
            </a:r>
            <a:r>
              <a:rPr lang="en-CA" sz="1800"/>
              <a:t> (e.g., logic-preserving transformations).</a:t>
            </a:r>
          </a:p>
          <a:p>
            <a:pPr lvl="1">
              <a:lnSpc>
                <a:spcPct val="90000"/>
              </a:lnSpc>
            </a:pPr>
            <a:r>
              <a:rPr lang="en-CA" sz="1800"/>
              <a:t>Struggles with </a:t>
            </a:r>
            <a:r>
              <a:rPr lang="en-CA" sz="1800" b="1"/>
              <a:t>function reordering, and code restructuring</a:t>
            </a:r>
            <a:r>
              <a:rPr lang="en-CA" sz="1800"/>
              <a:t>.</a:t>
            </a:r>
          </a:p>
          <a:p>
            <a:pPr lvl="1">
              <a:lnSpc>
                <a:spcPct val="90000"/>
              </a:lnSpc>
            </a:pPr>
            <a:r>
              <a:rPr lang="en-CA" sz="1800" b="1"/>
              <a:t>High false negatives</a:t>
            </a:r>
            <a:r>
              <a:rPr lang="en-CA" sz="1800"/>
              <a:t> – Clever modifications can evade detection.</a:t>
            </a:r>
            <a:endParaRPr lang="en-CA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5F1F1939-4670-C718-072B-1629F353A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35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E75CC-2B82-28C0-1660-E2E99B196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b="1">
                <a:ea typeface="Calibri"/>
                <a:cs typeface="Calibri"/>
              </a:rPr>
              <a:t>Why It Matters</a:t>
            </a:r>
            <a:endParaRPr lang="en-US" sz="38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33B2-20FA-E5AD-F45D-1D204899B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39" y="1542754"/>
            <a:ext cx="5776328" cy="46277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>
              <a:buFont typeface="Arial,Sans-Serif"/>
            </a:pPr>
            <a:endParaRPr lang="en-US" sz="2400" b="1">
              <a:ea typeface="Calibri"/>
              <a:cs typeface="Calibri"/>
            </a:endParaRPr>
          </a:p>
          <a:p>
            <a:pPr indent="-228600">
              <a:buFont typeface="Arial,Sans-Serif"/>
            </a:pPr>
            <a:r>
              <a:rPr lang="en-US" sz="2400" b="1">
                <a:ea typeface="Calibri"/>
                <a:cs typeface="Calibri"/>
              </a:rPr>
              <a:t>Academic Integrity </a:t>
            </a:r>
            <a:r>
              <a:rPr lang="en-US" sz="2400">
                <a:ea typeface="Calibri"/>
                <a:cs typeface="Calibri"/>
              </a:rPr>
              <a:t>– Ensures fairness in grading and protects originality.</a:t>
            </a:r>
          </a:p>
          <a:p>
            <a:pPr indent="-228600">
              <a:buFont typeface="Arial,Sans-Serif"/>
            </a:pPr>
            <a:r>
              <a:rPr lang="en-US" sz="2400" b="1">
                <a:ea typeface="Calibri"/>
                <a:cs typeface="Calibri"/>
              </a:rPr>
              <a:t>Code Competitions </a:t>
            </a:r>
            <a:r>
              <a:rPr lang="en-US" sz="2400">
                <a:ea typeface="Calibri"/>
                <a:cs typeface="Calibri"/>
              </a:rPr>
              <a:t>– Detects unfair advantages in submissions.</a:t>
            </a:r>
          </a:p>
          <a:p>
            <a:pPr indent="-228600">
              <a:buFont typeface="Arial,Sans-Serif"/>
            </a:pPr>
            <a:r>
              <a:rPr lang="en-US" sz="2400" b="1">
                <a:ea typeface="Calibri"/>
                <a:cs typeface="Calibri"/>
              </a:rPr>
              <a:t>User Trust </a:t>
            </a:r>
            <a:r>
              <a:rPr lang="en-US" sz="2400">
                <a:ea typeface="Calibri"/>
                <a:cs typeface="Calibri"/>
              </a:rPr>
              <a:t>– Minimizes false positives/negatives for reliable detection.</a:t>
            </a:r>
          </a:p>
          <a:p>
            <a:pPr indent="-228600">
              <a:buFont typeface="Arial,Sans-Serif"/>
            </a:pPr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7" name="Graphic 16" descr="Laptop Secure">
            <a:extLst>
              <a:ext uri="{FF2B5EF4-FFF2-40B4-BE49-F238E27FC236}">
                <a16:creationId xmlns:a16="http://schemas.microsoft.com/office/drawing/2014/main" id="{30A3C5C6-5D08-88D0-6279-D5DEB112F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0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A319-A9F7-6E4D-4908-06704656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CA" sz="3850" b="1"/>
              <a:t>Problem statement</a:t>
            </a:r>
            <a:endParaRPr lang="en-CA" sz="3850" b="1"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76BC-1844-0301-DD6F-B0D3FC5EA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12" y="1804610"/>
            <a:ext cx="5563155" cy="43659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Academic institutions, coding competition organizers, and online platforms need a more effective plagiarism detection system because current tools like MOSS rely on syntax-based comparisons. Our NLP-based solution detects semantic plagiarism, providing a more accurate, customizable, and scalable system.</a:t>
            </a:r>
            <a:endParaRPr lang="en-CA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5E8F92BE-6363-FC60-1BE4-149D68C78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2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F683-64C0-5A24-7A2B-4729C192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971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b="1">
                <a:ea typeface="Calibri"/>
                <a:cs typeface="Calibri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6568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FE01-43A0-3F61-29E9-C6B032DBB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>
            <a:normAutofit/>
          </a:bodyPr>
          <a:lstStyle/>
          <a:p>
            <a:r>
              <a:rPr lang="en-CA" sz="8000" b="1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4236693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d4c7c4-1415-43cf-88fe-918223ddba8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E6BC6AB13D734ABB206E2514E0B0BE" ma:contentTypeVersion="17" ma:contentTypeDescription="Create a new document." ma:contentTypeScope="" ma:versionID="057c46e8098b3b0802a766083566addf">
  <xsd:schema xmlns:xsd="http://www.w3.org/2001/XMLSchema" xmlns:xs="http://www.w3.org/2001/XMLSchema" xmlns:p="http://schemas.microsoft.com/office/2006/metadata/properties" xmlns:ns3="9dd4c7c4-1415-43cf-88fe-918223ddba8d" xmlns:ns4="b29808ab-c9ee-4119-ab89-34c9507d6fa0" targetNamespace="http://schemas.microsoft.com/office/2006/metadata/properties" ma:root="true" ma:fieldsID="53febd943855bcb0af4e2dac57db16fa" ns3:_="" ns4:_="">
    <xsd:import namespace="9dd4c7c4-1415-43cf-88fe-918223ddba8d"/>
    <xsd:import namespace="b29808ab-c9ee-4119-ab89-34c9507d6fa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_activity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d4c7c4-1415-43cf-88fe-918223ddba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9808ab-c9ee-4119-ab89-34c9507d6fa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8551A5-F9B8-4D67-A350-72C50CFEFA09}">
  <ds:schemaRefs>
    <ds:schemaRef ds:uri="9dd4c7c4-1415-43cf-88fe-918223ddba8d"/>
    <ds:schemaRef ds:uri="b29808ab-c9ee-4119-ab89-34c9507d6fa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FBD0B50-3239-4D16-9984-46D99FBE8919}">
  <ds:schemaRefs>
    <ds:schemaRef ds:uri="9dd4c7c4-1415-43cf-88fe-918223ddba8d"/>
    <ds:schemaRef ds:uri="b29808ab-c9ee-4119-ab89-34c9507d6f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54294D8-6BC5-43E3-9180-08C69AB0E0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26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Syntax Sentinels Team 2</vt:lpstr>
      <vt:lpstr>PowerPoint Presentation</vt:lpstr>
      <vt:lpstr>Meet the Team</vt:lpstr>
      <vt:lpstr>Picture this!</vt:lpstr>
      <vt:lpstr>Existing Solution: MOSS (Measure of Software Similarity)</vt:lpstr>
      <vt:lpstr>Why It Matters</vt:lpstr>
      <vt:lpstr>Problem statement</vt:lpstr>
      <vt:lpstr>Demo</vt:lpstr>
      <vt:lpstr>Features</vt:lpstr>
      <vt:lpstr>Comprehensive Detection via an NLP approach </vt:lpstr>
      <vt:lpstr>Detailed Reports</vt:lpstr>
      <vt:lpstr>Why these features matter?</vt:lpstr>
      <vt:lpstr>Changes to requirements documentation</vt:lpstr>
      <vt:lpstr>Architecture</vt:lpstr>
      <vt:lpstr>System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signs?</vt:lpstr>
      <vt:lpstr>Example</vt:lpstr>
      <vt:lpstr>What does MOSS say?</vt:lpstr>
      <vt:lpstr>What does our model say?</vt:lpstr>
      <vt:lpstr>Thanks for listening!</vt:lpstr>
      <vt:lpstr>Another example from dataset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Mohsin Khan</dc:creator>
  <cp:keywords/>
  <dc:description>generated using python-pptx</dc:description>
  <cp:revision>10</cp:revision>
  <dcterms:created xsi:type="dcterms:W3CDTF">2013-01-27T09:14:16Z</dcterms:created>
  <dcterms:modified xsi:type="dcterms:W3CDTF">2025-04-04T19:28:41Z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0x010100D0E6BC6AB13D734ABB206E2514E0B0BE</vt:lpwstr>
  </property>
</Properties>
</file>